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avi" ContentType="video/avi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3" r:id="rId15"/>
    <p:sldId id="274" r:id="rId16"/>
    <p:sldId id="276" r:id="rId17"/>
    <p:sldId id="279" r:id="rId18"/>
    <p:sldId id="277" r:id="rId19"/>
    <p:sldId id="278" r:id="rId20"/>
    <p:sldId id="261" r:id="rId21"/>
  </p:sldIdLst>
  <p:sldSz cx="9144000" cy="5143500" type="screen16x9"/>
  <p:notesSz cx="6858000" cy="9144000"/>
  <p:custDataLst>
    <p:tags r:id="rId2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32" autoAdjust="0"/>
  </p:normalViewPr>
  <p:slideViewPr>
    <p:cSldViewPr showGuides="1">
      <p:cViewPr>
        <p:scale>
          <a:sx n="100" d="100"/>
          <a:sy n="100" d="100"/>
        </p:scale>
        <p:origin x="-72" y="72"/>
      </p:cViewPr>
      <p:guideLst>
        <p:guide orient="horz" pos="1620"/>
        <p:guide orient="horz" pos="214"/>
        <p:guide orient="horz" pos="3026"/>
        <p:guide orient="horz" pos="2799"/>
        <p:guide pos="2880"/>
        <p:guide pos="2653"/>
        <p:guide pos="3107"/>
        <p:guide pos="5556"/>
        <p:guide pos="204"/>
        <p:guide pos="1429"/>
        <p:guide pos="43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976B-F081-4343-8EA6-39D2D98A7FED}" type="datetimeFigureOut">
              <a:rPr lang="ru-RU" smtClean="0"/>
              <a:t>02.05.2014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8329-6C10-41DF-AE48-8AE30C0EB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5551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976B-F081-4343-8EA6-39D2D98A7FED}" type="datetimeFigureOut">
              <a:rPr lang="ru-RU" smtClean="0"/>
              <a:t>02.05.2014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8329-6C10-41DF-AE48-8AE30C0EB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4185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976B-F081-4343-8EA6-39D2D98A7FED}" type="datetimeFigureOut">
              <a:rPr lang="ru-RU" smtClean="0"/>
              <a:t>02.05.2014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8329-6C10-41DF-AE48-8AE30C0EB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2121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976B-F081-4343-8EA6-39D2D98A7FED}" type="datetimeFigureOut">
              <a:rPr lang="ru-RU" smtClean="0"/>
              <a:t>02.05.2014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8329-6C10-41DF-AE48-8AE30C0EB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71220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976B-F081-4343-8EA6-39D2D98A7FED}" type="datetimeFigureOut">
              <a:rPr lang="ru-RU" smtClean="0"/>
              <a:t>02.05.2014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8329-6C10-41DF-AE48-8AE30C0EB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00571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976B-F081-4343-8EA6-39D2D98A7FED}" type="datetimeFigureOut">
              <a:rPr lang="ru-RU" smtClean="0"/>
              <a:t>02.05.2014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8329-6C10-41DF-AE48-8AE30C0EB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55254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976B-F081-4343-8EA6-39D2D98A7FED}" type="datetimeFigureOut">
              <a:rPr lang="ru-RU" smtClean="0"/>
              <a:t>02.05.2014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8329-6C10-41DF-AE48-8AE30C0EB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08212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976B-F081-4343-8EA6-39D2D98A7FED}" type="datetimeFigureOut">
              <a:rPr lang="ru-RU" smtClean="0"/>
              <a:t>02.05.2014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8329-6C10-41DF-AE48-8AE30C0EB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9939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976B-F081-4343-8EA6-39D2D98A7FED}" type="datetimeFigureOut">
              <a:rPr lang="ru-RU" smtClean="0"/>
              <a:t>02.05.2014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8329-6C10-41DF-AE48-8AE30C0EB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0686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976B-F081-4343-8EA6-39D2D98A7FED}" type="datetimeFigureOut">
              <a:rPr lang="ru-RU" smtClean="0"/>
              <a:t>02.05.2014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8329-6C10-41DF-AE48-8AE30C0EB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02055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976B-F081-4343-8EA6-39D2D98A7FED}" type="datetimeFigureOut">
              <a:rPr lang="ru-RU" smtClean="0"/>
              <a:t>02.05.2014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8329-6C10-41DF-AE48-8AE30C0EB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19254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976B-F081-4343-8EA6-39D2D98A7FED}" type="datetimeFigureOut">
              <a:rPr lang="ru-RU" smtClean="0"/>
              <a:t>02.05.2014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8329-6C10-41DF-AE48-8AE30C0EB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08766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D976B-F081-4343-8EA6-39D2D98A7FED}" type="datetimeFigureOut">
              <a:rPr lang="ru-RU" smtClean="0"/>
              <a:t>02.05.2014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08329-6C10-41DF-AE48-8AE30C0EB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223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2.png"/><Relationship Id="rId4" Type="http://schemas.openxmlformats.org/officeDocument/2006/relationships/image" Target="../media/image4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jpe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jpeg"/><Relationship Id="rId5" Type="http://schemas.microsoft.com/office/2007/relationships/hdphoto" Target="../media/hdphoto2.wdp"/><Relationship Id="rId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0.png"/><Relationship Id="rId4" Type="http://schemas.openxmlformats.org/officeDocument/2006/relationships/image" Target="../media/image5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590.png"/><Relationship Id="rId7" Type="http://schemas.openxmlformats.org/officeDocument/2006/relationships/image" Target="../media/image63.g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2.gif"/><Relationship Id="rId5" Type="http://schemas.openxmlformats.org/officeDocument/2006/relationships/image" Target="../media/image61.gif"/><Relationship Id="rId4" Type="http://schemas.openxmlformats.org/officeDocument/2006/relationships/image" Target="../media/image60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microsoft.com/office/2007/relationships/hdphoto" Target="../media/hdphoto4.wdp"/><Relationship Id="rId7" Type="http://schemas.openxmlformats.org/officeDocument/2006/relationships/image" Target="../media/image6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8.gif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gif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8.png"/><Relationship Id="rId5" Type="http://schemas.openxmlformats.org/officeDocument/2006/relationships/image" Target="../media/image77.jpe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4.png"/><Relationship Id="rId7" Type="http://schemas.openxmlformats.org/officeDocument/2006/relationships/image" Target="../media/image87.gif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8.xml"/><Relationship Id="rId6" Type="http://schemas.microsoft.com/office/2007/relationships/hdphoto" Target="../media/hdphoto5.wdp"/><Relationship Id="rId5" Type="http://schemas.openxmlformats.org/officeDocument/2006/relationships/image" Target="../media/image86.png"/><Relationship Id="rId10" Type="http://schemas.openxmlformats.org/officeDocument/2006/relationships/image" Target="../media/image90.png"/><Relationship Id="rId4" Type="http://schemas.openxmlformats.org/officeDocument/2006/relationships/image" Target="../media/image85.png"/><Relationship Id="rId9" Type="http://schemas.openxmlformats.org/officeDocument/2006/relationships/image" Target="../media/image8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2.png"/><Relationship Id="rId7" Type="http://schemas.openxmlformats.org/officeDocument/2006/relationships/image" Target="../media/image77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10" Type="http://schemas.openxmlformats.org/officeDocument/2006/relationships/image" Target="../media/image98.png"/><Relationship Id="rId4" Type="http://schemas.openxmlformats.org/officeDocument/2006/relationships/image" Target="../media/image93.png"/><Relationship Id="rId9" Type="http://schemas.openxmlformats.org/officeDocument/2006/relationships/image" Target="../media/image9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850" y="153485"/>
            <a:ext cx="84963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 smtClean="0">
                <a:solidFill>
                  <a:schemeClr val="tx2"/>
                </a:solidFill>
              </a:rPr>
              <a:t>Влияние радиоактивных излучений на живые организмы</a:t>
            </a:r>
            <a:endParaRPr lang="ru-RU" sz="5000" b="1" dirty="0">
              <a:solidFill>
                <a:schemeClr val="tx2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06" y="2537341"/>
            <a:ext cx="4392488" cy="232683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932363" y="2537341"/>
            <a:ext cx="38970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Исследования </a:t>
            </a:r>
            <a:r>
              <a:rPr lang="ru-RU" sz="1400" dirty="0"/>
              <a:t>последствий воздействия </a:t>
            </a:r>
            <a:r>
              <a:rPr lang="ru-RU" sz="1400" dirty="0" err="1" smtClean="0"/>
              <a:t>ионизи-рующих</a:t>
            </a:r>
            <a:r>
              <a:rPr lang="ru-RU" sz="1400" dirty="0" smtClean="0"/>
              <a:t> </a:t>
            </a:r>
            <a:r>
              <a:rPr lang="ru-RU" sz="1400" dirty="0"/>
              <a:t>излучений на здоровье людей … </a:t>
            </a:r>
            <a:r>
              <a:rPr lang="ru-RU" sz="1400" dirty="0" smtClean="0"/>
              <a:t>пока-</a:t>
            </a:r>
            <a:r>
              <a:rPr lang="ru-RU" sz="1400" dirty="0" err="1" smtClean="0"/>
              <a:t>зывают</a:t>
            </a:r>
            <a:r>
              <a:rPr lang="ru-RU" sz="1400" dirty="0"/>
              <a:t>, что радиация является самым мощным канцерогенным фактором по уровню </a:t>
            </a:r>
            <a:r>
              <a:rPr lang="ru-RU" sz="1400" dirty="0" err="1" smtClean="0"/>
              <a:t>воздейст</a:t>
            </a:r>
            <a:r>
              <a:rPr lang="ru-RU" sz="1400" dirty="0" smtClean="0"/>
              <a:t>-вия </a:t>
            </a:r>
            <a:r>
              <a:rPr lang="ru-RU" sz="1400" dirty="0"/>
              <a:t>на большинство людей. Более того, даже </a:t>
            </a:r>
            <a:r>
              <a:rPr lang="ru-RU" sz="1400" dirty="0" smtClean="0"/>
              <a:t>небольшие </a:t>
            </a:r>
            <a:r>
              <a:rPr lang="ru-RU" sz="1400" dirty="0"/>
              <a:t>дозы ионизирующей радиации </a:t>
            </a:r>
            <a:r>
              <a:rPr lang="ru-RU" sz="1400" dirty="0" err="1" smtClean="0"/>
              <a:t>мо</a:t>
            </a:r>
            <a:r>
              <a:rPr lang="ru-RU" sz="1400" dirty="0" smtClean="0"/>
              <a:t>-гут </a:t>
            </a:r>
            <a:r>
              <a:rPr lang="ru-RU" sz="1400" dirty="0"/>
              <a:t>быть ответственны за проявление </a:t>
            </a:r>
            <a:r>
              <a:rPr lang="ru-RU" sz="1400" dirty="0" smtClean="0"/>
              <a:t>врожден-</a:t>
            </a:r>
            <a:r>
              <a:rPr lang="ru-RU" sz="1400" dirty="0" err="1" smtClean="0"/>
              <a:t>ных</a:t>
            </a:r>
            <a:r>
              <a:rPr lang="ru-RU" sz="1400" dirty="0" smtClean="0"/>
              <a:t> </a:t>
            </a:r>
            <a:r>
              <a:rPr lang="ru-RU" sz="1400" dirty="0"/>
              <a:t>дефектов и генетических болезней</a:t>
            </a:r>
            <a:r>
              <a:rPr lang="ru-RU" sz="1400" dirty="0" smtClean="0"/>
              <a:t>.</a:t>
            </a:r>
          </a:p>
          <a:p>
            <a:pPr algn="r"/>
            <a:r>
              <a:rPr lang="ru-RU" sz="1400" dirty="0" smtClean="0"/>
              <a:t>Джон Гофман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303676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17767" y="263426"/>
            <a:ext cx="388778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alibri" pitchFamily="34" charset="0"/>
                <a:cs typeface="Calibri" pitchFamily="34" charset="0"/>
              </a:rPr>
              <a:t>Радиоактивность </a:t>
            </a:r>
            <a:r>
              <a:rPr lang="ru-RU" dirty="0">
                <a:latin typeface="Calibri" pitchFamily="34" charset="0"/>
                <a:cs typeface="Calibri" pitchFamily="34" charset="0"/>
              </a:rPr>
              <a:t>—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это явление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са-мопроизвольного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превращения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неус-тойчивого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изотопа одного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химичес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-кого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эле­мента в изотоп другого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эле-мента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сопровождающееся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испуска-нием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частиц,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обладающих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большой проникающей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способ­ностью.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4"/>
              <p:cNvSpPr>
                <a:spLocks noChangeArrowheads="1"/>
              </p:cNvSpPr>
              <p:nvPr/>
            </p:nvSpPr>
            <p:spPr bwMode="auto">
              <a:xfrm>
                <a:off x="4917766" y="2427734"/>
                <a:ext cx="3887787" cy="6488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R="0" lvl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1" normalizeH="0" baseline="0" dirty="0" smtClean="0">
                    <a:latin typeface="Calibri" pitchFamily="34" charset="0"/>
                    <a:ea typeface="Calibri" pitchFamily="34" charset="0"/>
                    <a:cs typeface="Calibri" pitchFamily="34" charset="0"/>
                  </a:rPr>
                  <a:t>Альфа-распад</a:t>
                </a:r>
                <a:r>
                  <a:rPr kumimoji="0" lang="ru-RU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latin typeface="Calibri" pitchFamily="34" charset="0"/>
                    <a:ea typeface="Calibri" pitchFamily="34" charset="0"/>
                    <a:cs typeface="Calibri" pitchFamily="34" charset="0"/>
                  </a:rPr>
                  <a:t> характеризуется вылетом ядра атома гелия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kumimoji="0" lang="ru-RU" i="1" cap="none" normalizeH="0" baseline="0" smtClean="0">
                            <a:ln>
                              <a:noFill/>
                            </a:ln>
                            <a:solidFill>
                              <a:srgbClr val="003366"/>
                            </a:solidFill>
                            <a:latin typeface="Cambria Math"/>
                            <a:cs typeface="Calibri" pitchFamily="34" charset="0"/>
                          </a:rPr>
                        </m:ctrlPr>
                      </m:sPrePr>
                      <m:sub>
                        <m:r>
                          <a:rPr kumimoji="0" lang="ru-RU" b="0" i="1" cap="none" normalizeH="0" baseline="0" smtClean="0">
                            <a:ln>
                              <a:noFill/>
                            </a:ln>
                            <a:solidFill>
                              <a:srgbClr val="003366"/>
                            </a:solidFill>
                            <a:latin typeface="Cambria Math"/>
                            <a:cs typeface="Calibri" pitchFamily="34" charset="0"/>
                          </a:rPr>
                          <m:t>2</m:t>
                        </m:r>
                      </m:sub>
                      <m:sup>
                        <m:r>
                          <a:rPr lang="ru-RU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4</m:t>
                        </m:r>
                      </m:sup>
                      <m:e>
                        <m:r>
                          <a:rPr lang="en-US" b="0" i="1" smtClean="0">
                            <a:solidFill>
                              <a:srgbClr val="003366"/>
                            </a:solidFill>
                            <a:latin typeface="Cambria Math"/>
                          </a:rPr>
                          <m:t>𝐻𝑒</m:t>
                        </m:r>
                      </m:e>
                    </m:sPre>
                  </m:oMath>
                </a14:m>
                <a:r>
                  <a:rPr kumimoji="0" lang="ru-RU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latin typeface="Calibri" pitchFamily="34" charset="0"/>
                    <a:cs typeface="Calibri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7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17766" y="2427734"/>
                <a:ext cx="3887787" cy="648896"/>
              </a:xfrm>
              <a:prstGeom prst="rect">
                <a:avLst/>
              </a:prstGeom>
              <a:blipFill rotWithShape="1">
                <a:blip r:embed="rId4"/>
                <a:stretch>
                  <a:fillRect l="-1413" t="-3738" b="-1495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Прямоугольник 17"/>
          <p:cNvSpPr/>
          <p:nvPr/>
        </p:nvSpPr>
        <p:spPr>
          <a:xfrm>
            <a:off x="4898256" y="3266219"/>
            <a:ext cx="4039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libri" pitchFamily="34" charset="0"/>
                <a:cs typeface="Calibri" pitchFamily="34" charset="0"/>
              </a:rPr>
              <a:t>Бета-распад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состоит в том, что ядра самопроизвольно испускают электрон.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17766" y="4063124"/>
            <a:ext cx="3930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libri" pitchFamily="34" charset="0"/>
                <a:cs typeface="Calibri" pitchFamily="34" charset="0"/>
              </a:rPr>
              <a:t>Гамма-излучение</a:t>
            </a:r>
            <a:r>
              <a:rPr lang="ru-RU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—</a:t>
            </a:r>
            <a:r>
              <a:rPr lang="ru-RU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поток </a:t>
            </a:r>
            <a:r>
              <a:rPr lang="el-GR" dirty="0" smtClean="0">
                <a:latin typeface="Calibri" pitchFamily="34" charset="0"/>
                <a:cs typeface="Calibri" pitchFamily="34" charset="0"/>
              </a:rPr>
              <a:t>γ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-квантов. </a:t>
            </a:r>
            <a:endParaRPr lang="ru-RU" u="sng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излучение в магнитном поле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2472497" y="2606965"/>
            <a:ext cx="1727969" cy="2154090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467544" y="699542"/>
            <a:ext cx="1440160" cy="1440160"/>
            <a:chOff x="467544" y="699542"/>
            <a:chExt cx="1440160" cy="1440160"/>
          </a:xfrm>
        </p:grpSpPr>
        <p:sp>
          <p:nvSpPr>
            <p:cNvPr id="11" name="Овал 10"/>
            <p:cNvSpPr/>
            <p:nvPr/>
          </p:nvSpPr>
          <p:spPr>
            <a:xfrm>
              <a:off x="467544" y="699542"/>
              <a:ext cx="1440160" cy="144016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1043831" y="740874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756078" y="813180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612229" y="940857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539551" y="1516587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680587" y="1712481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1043775" y="1852005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852953" y="1563014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709104" y="1424784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677775" y="1227500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899927" y="742168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539552" y="1090890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80977" y="1313527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852954" y="1804284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1259632" y="1804283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1046515" y="1650113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817780" y="1056684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863419" y="1313527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1259632" y="780566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1007267" y="1460636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/>
            <p:cNvSpPr/>
            <p:nvPr/>
          </p:nvSpPr>
          <p:spPr>
            <a:xfrm>
              <a:off x="921783" y="932390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/>
            <p:cNvSpPr/>
            <p:nvPr/>
          </p:nvSpPr>
          <p:spPr>
            <a:xfrm>
              <a:off x="1140651" y="975063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1559757" y="1106093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1559757" y="1470586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1462705" y="1677901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1217916" y="1234738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1431148" y="1272086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1086495" y="1316787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1021558" y="1147919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1462705" y="912835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1606553" y="1281987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1334212" y="1054523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1259631" y="1569684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1294964" y="1415935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737864" y="698204"/>
            <a:ext cx="1004656" cy="1004656"/>
            <a:chOff x="2218772" y="339725"/>
            <a:chExt cx="1004656" cy="1004656"/>
          </a:xfrm>
        </p:grpSpPr>
        <p:sp>
          <p:nvSpPr>
            <p:cNvPr id="56" name="Овал 55"/>
            <p:cNvSpPr/>
            <p:nvPr/>
          </p:nvSpPr>
          <p:spPr>
            <a:xfrm>
              <a:off x="2218772" y="339725"/>
              <a:ext cx="1004656" cy="1004656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/>
            <p:cNvSpPr/>
            <p:nvPr/>
          </p:nvSpPr>
          <p:spPr>
            <a:xfrm>
              <a:off x="2218772" y="629305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2649403" y="446151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/>
            <p:cNvSpPr/>
            <p:nvPr/>
          </p:nvSpPr>
          <p:spPr>
            <a:xfrm>
              <a:off x="2536154" y="348541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/>
            <p:cNvSpPr/>
            <p:nvPr/>
          </p:nvSpPr>
          <p:spPr>
            <a:xfrm>
              <a:off x="2339850" y="485457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2295058" y="897098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/>
            <p:cNvSpPr/>
            <p:nvPr/>
          </p:nvSpPr>
          <p:spPr>
            <a:xfrm>
              <a:off x="2401552" y="728961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/>
            <p:cNvSpPr/>
            <p:nvPr/>
          </p:nvSpPr>
          <p:spPr>
            <a:xfrm>
              <a:off x="2447191" y="985804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Овал 73"/>
            <p:cNvSpPr/>
            <p:nvPr/>
          </p:nvSpPr>
          <p:spPr>
            <a:xfrm>
              <a:off x="2843404" y="452843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/>
            <p:cNvSpPr/>
            <p:nvPr/>
          </p:nvSpPr>
          <p:spPr>
            <a:xfrm>
              <a:off x="2505555" y="604667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Овал 76"/>
            <p:cNvSpPr/>
            <p:nvPr/>
          </p:nvSpPr>
          <p:spPr>
            <a:xfrm>
              <a:off x="2724423" y="647340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Овал 80"/>
            <p:cNvSpPr/>
            <p:nvPr/>
          </p:nvSpPr>
          <p:spPr>
            <a:xfrm>
              <a:off x="2801688" y="907015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/>
            <p:cNvSpPr/>
            <p:nvPr/>
          </p:nvSpPr>
          <p:spPr>
            <a:xfrm>
              <a:off x="2670267" y="989064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/>
            <p:cNvSpPr/>
            <p:nvPr/>
          </p:nvSpPr>
          <p:spPr>
            <a:xfrm>
              <a:off x="2605330" y="820196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/>
            <p:cNvSpPr/>
            <p:nvPr/>
          </p:nvSpPr>
          <p:spPr>
            <a:xfrm>
              <a:off x="2917984" y="726800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27707" y="945402"/>
            <a:ext cx="1147134" cy="1161606"/>
            <a:chOff x="2161321" y="1327817"/>
            <a:chExt cx="1147134" cy="1161606"/>
          </a:xfrm>
        </p:grpSpPr>
        <p:sp>
          <p:nvSpPr>
            <p:cNvPr id="15" name="Овал 14"/>
            <p:cNvSpPr/>
            <p:nvPr/>
          </p:nvSpPr>
          <p:spPr>
            <a:xfrm>
              <a:off x="2161321" y="1327817"/>
              <a:ext cx="1147134" cy="1147134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2670756" y="1661034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2191483" y="1821749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2269607" y="2036129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2587607" y="2201726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/>
            <p:cNvSpPr/>
            <p:nvPr/>
          </p:nvSpPr>
          <p:spPr>
            <a:xfrm>
              <a:off x="2396785" y="1912735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/>
            <p:cNvSpPr/>
            <p:nvPr/>
          </p:nvSpPr>
          <p:spPr>
            <a:xfrm>
              <a:off x="2252936" y="1774505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/>
            <p:cNvSpPr/>
            <p:nvPr/>
          </p:nvSpPr>
          <p:spPr>
            <a:xfrm>
              <a:off x="2221607" y="1577221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2401551" y="1668756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2316046" y="1433372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2878044" y="1452761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2404056" y="2137977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/>
            <p:cNvSpPr/>
            <p:nvPr/>
          </p:nvSpPr>
          <p:spPr>
            <a:xfrm>
              <a:off x="2803464" y="2154004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/>
            <p:cNvSpPr/>
            <p:nvPr/>
          </p:nvSpPr>
          <p:spPr>
            <a:xfrm>
              <a:off x="2590347" y="1999834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/>
            <p:cNvSpPr/>
            <p:nvPr/>
          </p:nvSpPr>
          <p:spPr>
            <a:xfrm>
              <a:off x="2551099" y="1810357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Овал 77"/>
            <p:cNvSpPr/>
            <p:nvPr/>
          </p:nvSpPr>
          <p:spPr>
            <a:xfrm>
              <a:off x="2557304" y="1515197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Овал 78"/>
            <p:cNvSpPr/>
            <p:nvPr/>
          </p:nvSpPr>
          <p:spPr>
            <a:xfrm>
              <a:off x="3016177" y="1812605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/>
            <p:cNvSpPr/>
            <p:nvPr/>
          </p:nvSpPr>
          <p:spPr>
            <a:xfrm>
              <a:off x="2925211" y="1994129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Овал 81"/>
            <p:cNvSpPr/>
            <p:nvPr/>
          </p:nvSpPr>
          <p:spPr>
            <a:xfrm>
              <a:off x="2974980" y="1621807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Овал 84"/>
            <p:cNvSpPr/>
            <p:nvPr/>
          </p:nvSpPr>
          <p:spPr>
            <a:xfrm>
              <a:off x="2511258" y="1344381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Овал 85"/>
            <p:cNvSpPr/>
            <p:nvPr/>
          </p:nvSpPr>
          <p:spPr>
            <a:xfrm>
              <a:off x="2818989" y="1517185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Овал 87"/>
            <p:cNvSpPr/>
            <p:nvPr/>
          </p:nvSpPr>
          <p:spPr>
            <a:xfrm>
              <a:off x="2803463" y="1919405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2838796" y="1765656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>
              <a:off x="2709205" y="1362416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2" name="Группа 91"/>
          <p:cNvGrpSpPr/>
          <p:nvPr/>
        </p:nvGrpSpPr>
        <p:grpSpPr>
          <a:xfrm>
            <a:off x="853644" y="1194806"/>
            <a:ext cx="557383" cy="557383"/>
            <a:chOff x="3078513" y="1995853"/>
            <a:chExt cx="557383" cy="557383"/>
          </a:xfrm>
        </p:grpSpPr>
        <p:sp>
          <p:nvSpPr>
            <p:cNvPr id="91" name="Овал 90"/>
            <p:cNvSpPr/>
            <p:nvPr/>
          </p:nvSpPr>
          <p:spPr>
            <a:xfrm>
              <a:off x="3078513" y="1995853"/>
              <a:ext cx="557383" cy="557383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Овал 92"/>
            <p:cNvSpPr/>
            <p:nvPr/>
          </p:nvSpPr>
          <p:spPr>
            <a:xfrm>
              <a:off x="3256994" y="2250782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Овал 93"/>
            <p:cNvSpPr/>
            <p:nvPr/>
          </p:nvSpPr>
          <p:spPr>
            <a:xfrm>
              <a:off x="3164509" y="2043259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3332699" y="2107008"/>
              <a:ext cx="287697" cy="28769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3099296" y="2150902"/>
              <a:ext cx="287697" cy="28769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193249" y="3280040"/>
            <a:ext cx="1729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Ионизирующее излучение</a:t>
            </a:r>
            <a:endParaRPr lang="ru-RU" dirty="0"/>
          </a:p>
        </p:txBody>
      </p:sp>
      <p:cxnSp>
        <p:nvCxnSpPr>
          <p:cNvPr id="99" name="Прямая со стрелкой 98"/>
          <p:cNvCxnSpPr>
            <a:stCxn id="97" idx="3"/>
          </p:cNvCxnSpPr>
          <p:nvPr/>
        </p:nvCxnSpPr>
        <p:spPr>
          <a:xfrm flipV="1">
            <a:off x="1923028" y="2752182"/>
            <a:ext cx="848772" cy="851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>
            <a:stCxn id="97" idx="3"/>
          </p:cNvCxnSpPr>
          <p:nvPr/>
        </p:nvCxnSpPr>
        <p:spPr>
          <a:xfrm flipV="1">
            <a:off x="1923028" y="3266219"/>
            <a:ext cx="1640860" cy="33698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>
            <a:stCxn id="97" idx="3"/>
          </p:cNvCxnSpPr>
          <p:nvPr/>
        </p:nvCxnSpPr>
        <p:spPr>
          <a:xfrm flipV="1">
            <a:off x="1923028" y="2859782"/>
            <a:ext cx="1413453" cy="7434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0884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repeatCount="3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5E-6 -4.93827E-6 L 0.11979 0.0774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0" y="385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61111E-6 2.96296E-6 L 0.20208 -0.05 " pathEditMode="relative" ptsTypes="AA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8.61111E-6 -7.40741E-7 L 0.26077 0.12593 " pathEditMode="relative" ptsTypes="AA">
                                      <p:cBhvr>
                                        <p:cTn id="32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129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0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/>
      <p:bldP spid="17" grpId="0"/>
      <p:bldP spid="18" grpId="0"/>
      <p:bldP spid="19" grpId="0"/>
      <p:bldP spid="9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24" y="-66253"/>
            <a:ext cx="3022754" cy="30457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32362" y="339725"/>
            <a:ext cx="388778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малых дозах радиационное </a:t>
            </a:r>
            <a:r>
              <a:rPr lang="ru-RU" dirty="0" err="1" smtClean="0"/>
              <a:t>излуче-ние</a:t>
            </a:r>
            <a:r>
              <a:rPr lang="ru-RU" dirty="0" smtClean="0"/>
              <a:t> </a:t>
            </a:r>
            <a:r>
              <a:rPr lang="ru-RU" dirty="0"/>
              <a:t>может стать катализатором </a:t>
            </a:r>
            <a:r>
              <a:rPr lang="ru-RU" dirty="0" smtClean="0"/>
              <a:t>про-</a:t>
            </a:r>
            <a:r>
              <a:rPr lang="ru-RU" dirty="0" err="1" smtClean="0"/>
              <a:t>цессов</a:t>
            </a:r>
            <a:r>
              <a:rPr lang="ru-RU" dirty="0"/>
              <a:t>, приводящих к раку или </a:t>
            </a:r>
            <a:r>
              <a:rPr lang="ru-RU" dirty="0" smtClean="0"/>
              <a:t>гене-</a:t>
            </a:r>
            <a:r>
              <a:rPr lang="ru-RU" dirty="0" err="1" smtClean="0"/>
              <a:t>тическим</a:t>
            </a:r>
            <a:r>
              <a:rPr lang="ru-RU" dirty="0" smtClean="0"/>
              <a:t> </a:t>
            </a:r>
            <a:r>
              <a:rPr lang="ru-RU" dirty="0"/>
              <a:t>нарушениям, а в больших дозах часто приводит к полной или частичной гибели организма </a:t>
            </a:r>
            <a:r>
              <a:rPr lang="ru-RU" dirty="0" err="1" smtClean="0"/>
              <a:t>вследст-вие</a:t>
            </a:r>
            <a:r>
              <a:rPr lang="ru-RU" dirty="0" smtClean="0"/>
              <a:t> </a:t>
            </a:r>
            <a:r>
              <a:rPr lang="ru-RU" dirty="0"/>
              <a:t>разрушения клеток тканей.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599" y="2507240"/>
            <a:ext cx="2021187" cy="20211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2507241"/>
            <a:ext cx="2021187" cy="202118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33" y="2507239"/>
            <a:ext cx="2021187" cy="202118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840" y="2507241"/>
            <a:ext cx="2021187" cy="202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7097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362" y="269592"/>
            <a:ext cx="387377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Вследствие </a:t>
            </a:r>
            <a:r>
              <a:rPr lang="ru-RU" dirty="0"/>
              <a:t>различной проникающей способности разных видов </a:t>
            </a:r>
            <a:r>
              <a:rPr lang="ru-RU" dirty="0" err="1" smtClean="0"/>
              <a:t>радиоак-тивных</a:t>
            </a:r>
            <a:r>
              <a:rPr lang="ru-RU" dirty="0" smtClean="0"/>
              <a:t> </a:t>
            </a:r>
            <a:r>
              <a:rPr lang="ru-RU" dirty="0"/>
              <a:t>излучений они оказывают </a:t>
            </a:r>
            <a:r>
              <a:rPr lang="ru-RU" dirty="0" smtClean="0"/>
              <a:t>не-одинаковое </a:t>
            </a:r>
            <a:r>
              <a:rPr lang="ru-RU" dirty="0"/>
              <a:t>воздействие на </a:t>
            </a:r>
            <a:r>
              <a:rPr lang="ru-RU" dirty="0" err="1" smtClean="0"/>
              <a:t>орга-низм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398"/>
          <a:stretch/>
        </p:blipFill>
        <p:spPr bwMode="auto">
          <a:xfrm flipH="1">
            <a:off x="2153181" y="1373621"/>
            <a:ext cx="885374" cy="2230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Куб 3"/>
          <p:cNvSpPr/>
          <p:nvPr/>
        </p:nvSpPr>
        <p:spPr>
          <a:xfrm>
            <a:off x="1184796" y="1409860"/>
            <a:ext cx="648072" cy="702425"/>
          </a:xfrm>
          <a:prstGeom prst="cube">
            <a:avLst>
              <a:gd name="adj" fmla="val 9568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Куб 4"/>
          <p:cNvSpPr/>
          <p:nvPr/>
        </p:nvSpPr>
        <p:spPr>
          <a:xfrm>
            <a:off x="3129012" y="1409860"/>
            <a:ext cx="1152450" cy="2209199"/>
          </a:xfrm>
          <a:prstGeom prst="cube">
            <a:avLst>
              <a:gd name="adj" fmla="val 20868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http://upload.wikimedia.org/wikipedia/commons/thumb/9/92/Rutherford_atom.svg/220px-Rutherford_atom.svg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24"/>
          <a:stretch/>
        </p:blipFill>
        <p:spPr bwMode="auto">
          <a:xfrm flipH="1">
            <a:off x="249014" y="2040986"/>
            <a:ext cx="561133" cy="108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143430" y="2429203"/>
            <a:ext cx="305244" cy="305244"/>
            <a:chOff x="954388" y="3326923"/>
            <a:chExt cx="147248" cy="147248"/>
          </a:xfrm>
        </p:grpSpPr>
        <p:sp>
          <p:nvSpPr>
            <p:cNvPr id="7" name="Овал 6"/>
            <p:cNvSpPr/>
            <p:nvPr/>
          </p:nvSpPr>
          <p:spPr>
            <a:xfrm>
              <a:off x="954388" y="3326923"/>
              <a:ext cx="147248" cy="147248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992008" y="3335286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965412" y="3371290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1022428" y="3364543"/>
              <a:ext cx="72008" cy="7200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989962" y="3393017"/>
              <a:ext cx="72008" cy="72008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" name="Овал 18"/>
          <p:cNvSpPr/>
          <p:nvPr/>
        </p:nvSpPr>
        <p:spPr>
          <a:xfrm>
            <a:off x="531201" y="2595811"/>
            <a:ext cx="149272" cy="14927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 rot="19114787">
            <a:off x="1598607" y="2884352"/>
            <a:ext cx="959477" cy="476974"/>
          </a:xfrm>
          <a:custGeom>
            <a:avLst/>
            <a:gdLst>
              <a:gd name="connsiteX0" fmla="*/ 0 w 752030"/>
              <a:gd name="connsiteY0" fmla="*/ 157859 h 499690"/>
              <a:gd name="connsiteX1" fmla="*/ 299103 w 752030"/>
              <a:gd name="connsiteY1" fmla="*/ 4034 h 499690"/>
              <a:gd name="connsiteX2" fmla="*/ 239282 w 752030"/>
              <a:gd name="connsiteY2" fmla="*/ 303137 h 499690"/>
              <a:gd name="connsiteX3" fmla="*/ 555477 w 752030"/>
              <a:gd name="connsiteY3" fmla="*/ 251862 h 499690"/>
              <a:gd name="connsiteX4" fmla="*/ 581114 w 752030"/>
              <a:gd name="connsiteY4" fmla="*/ 431324 h 499690"/>
              <a:gd name="connsiteX5" fmla="*/ 752030 w 752030"/>
              <a:gd name="connsiteY5" fmla="*/ 499690 h 499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2030" h="499690">
                <a:moveTo>
                  <a:pt x="0" y="157859"/>
                </a:moveTo>
                <a:cubicBezTo>
                  <a:pt x="129611" y="68840"/>
                  <a:pt x="259223" y="-20179"/>
                  <a:pt x="299103" y="4034"/>
                </a:cubicBezTo>
                <a:cubicBezTo>
                  <a:pt x="338983" y="28247"/>
                  <a:pt x="196553" y="261832"/>
                  <a:pt x="239282" y="303137"/>
                </a:cubicBezTo>
                <a:cubicBezTo>
                  <a:pt x="282011" y="344442"/>
                  <a:pt x="498505" y="230498"/>
                  <a:pt x="555477" y="251862"/>
                </a:cubicBezTo>
                <a:cubicBezTo>
                  <a:pt x="612449" y="273226"/>
                  <a:pt x="548355" y="390019"/>
                  <a:pt x="581114" y="431324"/>
                </a:cubicBezTo>
                <a:cubicBezTo>
                  <a:pt x="613873" y="472629"/>
                  <a:pt x="682951" y="486159"/>
                  <a:pt x="752030" y="499690"/>
                </a:cubicBezTo>
              </a:path>
            </a:pathLst>
          </a:custGeom>
          <a:ln w="190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Куб 9"/>
          <p:cNvSpPr/>
          <p:nvPr/>
        </p:nvSpPr>
        <p:spPr>
          <a:xfrm>
            <a:off x="1184796" y="2171766"/>
            <a:ext cx="648072" cy="702425"/>
          </a:xfrm>
          <a:prstGeom prst="cube">
            <a:avLst>
              <a:gd name="adj" fmla="val 9568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Куб 10"/>
          <p:cNvSpPr/>
          <p:nvPr/>
        </p:nvSpPr>
        <p:spPr>
          <a:xfrm>
            <a:off x="1184796" y="2902055"/>
            <a:ext cx="648072" cy="702425"/>
          </a:xfrm>
          <a:prstGeom prst="cube">
            <a:avLst>
              <a:gd name="adj" fmla="val 9568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 rot="19831730">
            <a:off x="2785444" y="2561445"/>
            <a:ext cx="979808" cy="416729"/>
          </a:xfrm>
          <a:custGeom>
            <a:avLst/>
            <a:gdLst>
              <a:gd name="connsiteX0" fmla="*/ 0 w 752030"/>
              <a:gd name="connsiteY0" fmla="*/ 157859 h 499690"/>
              <a:gd name="connsiteX1" fmla="*/ 299103 w 752030"/>
              <a:gd name="connsiteY1" fmla="*/ 4034 h 499690"/>
              <a:gd name="connsiteX2" fmla="*/ 239282 w 752030"/>
              <a:gd name="connsiteY2" fmla="*/ 303137 h 499690"/>
              <a:gd name="connsiteX3" fmla="*/ 555477 w 752030"/>
              <a:gd name="connsiteY3" fmla="*/ 251862 h 499690"/>
              <a:gd name="connsiteX4" fmla="*/ 581114 w 752030"/>
              <a:gd name="connsiteY4" fmla="*/ 431324 h 499690"/>
              <a:gd name="connsiteX5" fmla="*/ 752030 w 752030"/>
              <a:gd name="connsiteY5" fmla="*/ 499690 h 499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2030" h="499690">
                <a:moveTo>
                  <a:pt x="0" y="157859"/>
                </a:moveTo>
                <a:cubicBezTo>
                  <a:pt x="129611" y="68840"/>
                  <a:pt x="259223" y="-20179"/>
                  <a:pt x="299103" y="4034"/>
                </a:cubicBezTo>
                <a:cubicBezTo>
                  <a:pt x="338983" y="28247"/>
                  <a:pt x="196553" y="261832"/>
                  <a:pt x="239282" y="303137"/>
                </a:cubicBezTo>
                <a:cubicBezTo>
                  <a:pt x="282011" y="344442"/>
                  <a:pt x="498505" y="230498"/>
                  <a:pt x="555477" y="251862"/>
                </a:cubicBezTo>
                <a:cubicBezTo>
                  <a:pt x="612449" y="273226"/>
                  <a:pt x="548355" y="390019"/>
                  <a:pt x="581114" y="431324"/>
                </a:cubicBezTo>
                <a:cubicBezTo>
                  <a:pt x="613873" y="472629"/>
                  <a:pt x="682951" y="486159"/>
                  <a:pt x="752030" y="499690"/>
                </a:cubicBezTo>
              </a:path>
            </a:pathLst>
          </a:custGeom>
          <a:ln w="190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633825" y="2734447"/>
            <a:ext cx="752030" cy="499690"/>
          </a:xfrm>
          <a:custGeom>
            <a:avLst/>
            <a:gdLst>
              <a:gd name="connsiteX0" fmla="*/ 0 w 752030"/>
              <a:gd name="connsiteY0" fmla="*/ 157859 h 499690"/>
              <a:gd name="connsiteX1" fmla="*/ 299103 w 752030"/>
              <a:gd name="connsiteY1" fmla="*/ 4034 h 499690"/>
              <a:gd name="connsiteX2" fmla="*/ 239282 w 752030"/>
              <a:gd name="connsiteY2" fmla="*/ 303137 h 499690"/>
              <a:gd name="connsiteX3" fmla="*/ 555477 w 752030"/>
              <a:gd name="connsiteY3" fmla="*/ 251862 h 499690"/>
              <a:gd name="connsiteX4" fmla="*/ 581114 w 752030"/>
              <a:gd name="connsiteY4" fmla="*/ 431324 h 499690"/>
              <a:gd name="connsiteX5" fmla="*/ 752030 w 752030"/>
              <a:gd name="connsiteY5" fmla="*/ 499690 h 499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2030" h="499690">
                <a:moveTo>
                  <a:pt x="0" y="157859"/>
                </a:moveTo>
                <a:cubicBezTo>
                  <a:pt x="129611" y="68840"/>
                  <a:pt x="259223" y="-20179"/>
                  <a:pt x="299103" y="4034"/>
                </a:cubicBezTo>
                <a:cubicBezTo>
                  <a:pt x="338983" y="28247"/>
                  <a:pt x="196553" y="261832"/>
                  <a:pt x="239282" y="303137"/>
                </a:cubicBezTo>
                <a:cubicBezTo>
                  <a:pt x="282011" y="344442"/>
                  <a:pt x="498505" y="230498"/>
                  <a:pt x="555477" y="251862"/>
                </a:cubicBezTo>
                <a:cubicBezTo>
                  <a:pt x="612449" y="273226"/>
                  <a:pt x="548355" y="390019"/>
                  <a:pt x="581114" y="431324"/>
                </a:cubicBezTo>
                <a:cubicBezTo>
                  <a:pt x="613873" y="472629"/>
                  <a:pt x="682951" y="486159"/>
                  <a:pt x="752030" y="499690"/>
                </a:cubicBezTo>
              </a:path>
            </a:pathLst>
          </a:custGeom>
          <a:ln w="190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93782" y="3619059"/>
            <a:ext cx="6390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Бумага</a:t>
            </a:r>
            <a:endParaRPr lang="ru-RU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3385694" y="3619059"/>
            <a:ext cx="682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Металл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932360" y="1746920"/>
            <a:ext cx="38737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легких задерживается около 20% всех частиц; при уменьшении </a:t>
            </a:r>
            <a:r>
              <a:rPr lang="ru-RU" dirty="0" err="1" smtClean="0"/>
              <a:t>разме</a:t>
            </a:r>
            <a:r>
              <a:rPr lang="ru-RU" dirty="0" smtClean="0"/>
              <a:t>-ров </a:t>
            </a:r>
            <a:r>
              <a:rPr lang="ru-RU" dirty="0"/>
              <a:t>аэрозолей величина задержки увеличивается до 70%.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918346" y="3003798"/>
            <a:ext cx="40461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Коэффициент резорбции</a:t>
            </a:r>
            <a:r>
              <a:rPr lang="ru-RU" dirty="0" smtClean="0"/>
              <a:t> </a:t>
            </a:r>
            <a:r>
              <a:rPr lang="ru-RU" dirty="0" err="1" smtClean="0"/>
              <a:t>характери-зует</a:t>
            </a:r>
            <a:r>
              <a:rPr lang="ru-RU" dirty="0" smtClean="0"/>
              <a:t> </a:t>
            </a:r>
            <a:r>
              <a:rPr lang="ru-RU" dirty="0"/>
              <a:t>долю вещества, попадающего из желудочно-кишечного тракта в кровь.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-14"/>
          <a:stretch/>
        </p:blipFill>
        <p:spPr>
          <a:xfrm>
            <a:off x="292071" y="301599"/>
            <a:ext cx="3883512" cy="4141813"/>
          </a:xfrm>
          <a:prstGeom prst="rect">
            <a:avLst/>
          </a:prstGeom>
        </p:spPr>
      </p:pic>
      <p:grpSp>
        <p:nvGrpSpPr>
          <p:cNvPr id="27" name="Группа 26"/>
          <p:cNvGrpSpPr/>
          <p:nvPr/>
        </p:nvGrpSpPr>
        <p:grpSpPr>
          <a:xfrm>
            <a:off x="5237422" y="230178"/>
            <a:ext cx="3279253" cy="4284653"/>
            <a:chOff x="5237422" y="230178"/>
            <a:chExt cx="3279253" cy="4284653"/>
          </a:xfrm>
        </p:grpSpPr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7422" y="230178"/>
              <a:ext cx="3279253" cy="4284653"/>
            </a:xfrm>
            <a:prstGeom prst="rect">
              <a:avLst/>
            </a:prstGeom>
          </p:spPr>
        </p:pic>
        <p:pic>
          <p:nvPicPr>
            <p:cNvPr id="29" name="Picture 2" descr="http://www.boli.com.ua/images/boli-v-zheludke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8582" y="3651869"/>
              <a:ext cx="1356932" cy="720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Овал 29"/>
          <p:cNvSpPr/>
          <p:nvPr/>
        </p:nvSpPr>
        <p:spPr>
          <a:xfrm>
            <a:off x="4112332" y="3003798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4192724" y="2957711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4185306" y="3075806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4264732" y="3029719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4103575" y="3111810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4196978" y="3183818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4271789" y="3147814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4355976" y="3075806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4392935" y="3180953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4283968" y="3257723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4391980" y="3276574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8144780" y="1381721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8225172" y="1335634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8217754" y="1453729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8297180" y="1407642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8136023" y="1489733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8229426" y="1561741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8304237" y="1525737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8388424" y="1453729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8425383" y="1558876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8316416" y="1635646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8424428" y="1654497"/>
            <a:ext cx="72008" cy="720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8" name="Picture 4" descr="http://img0.liveinternet.ru/images/attach/c/8/100/736/100736772_20110403_1_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8" r="3978"/>
          <a:stretch/>
        </p:blipFill>
        <p:spPr bwMode="auto">
          <a:xfrm>
            <a:off x="312342" y="351379"/>
            <a:ext cx="3887787" cy="3577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Рисунок 7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0" t="9453" r="2622" b="48373"/>
          <a:stretch/>
        </p:blipFill>
        <p:spPr>
          <a:xfrm>
            <a:off x="2938843" y="473347"/>
            <a:ext cx="690509" cy="678952"/>
          </a:xfrm>
          <a:prstGeom prst="rect">
            <a:avLst/>
          </a:prstGeom>
        </p:spPr>
      </p:pic>
      <p:pic>
        <p:nvPicPr>
          <p:cNvPr id="80" name="Рисунок 7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0" t="9453" r="2622" b="48373"/>
          <a:stretch/>
        </p:blipFill>
        <p:spPr>
          <a:xfrm>
            <a:off x="611560" y="795828"/>
            <a:ext cx="690509" cy="678952"/>
          </a:xfrm>
          <a:prstGeom prst="rect">
            <a:avLst/>
          </a:prstGeom>
        </p:spPr>
      </p:pic>
      <p:pic>
        <p:nvPicPr>
          <p:cNvPr id="81" name="Рисунок 8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0" t="9453" r="2622" b="48373"/>
          <a:stretch/>
        </p:blipFill>
        <p:spPr>
          <a:xfrm>
            <a:off x="490625" y="2091140"/>
            <a:ext cx="287073" cy="282268"/>
          </a:xfrm>
          <a:prstGeom prst="rect">
            <a:avLst/>
          </a:prstGeom>
        </p:spPr>
      </p:pic>
      <p:pic>
        <p:nvPicPr>
          <p:cNvPr id="82" name="Рисунок 8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0" t="9453" r="2622" b="48373"/>
          <a:stretch/>
        </p:blipFill>
        <p:spPr>
          <a:xfrm>
            <a:off x="1936316" y="1944242"/>
            <a:ext cx="345254" cy="339476"/>
          </a:xfrm>
          <a:prstGeom prst="rect">
            <a:avLst/>
          </a:pr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0" t="9453" r="2622" b="48373"/>
          <a:stretch/>
        </p:blipFill>
        <p:spPr>
          <a:xfrm>
            <a:off x="1857159" y="3432888"/>
            <a:ext cx="504056" cy="495620"/>
          </a:xfrm>
          <a:prstGeom prst="rect">
            <a:avLst/>
          </a:prstGeom>
        </p:spPr>
      </p:pic>
      <p:pic>
        <p:nvPicPr>
          <p:cNvPr id="84" name="Рисунок 8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0" t="9453" r="2622" b="48373"/>
          <a:stretch/>
        </p:blipFill>
        <p:spPr>
          <a:xfrm>
            <a:off x="1122989" y="2571750"/>
            <a:ext cx="857890" cy="843532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0" t="9453" r="2622" b="48373"/>
          <a:stretch/>
        </p:blipFill>
        <p:spPr>
          <a:xfrm>
            <a:off x="3284098" y="2899560"/>
            <a:ext cx="322372" cy="316976"/>
          </a:xfrm>
          <a:prstGeom prst="rect">
            <a:avLst/>
          </a:prstGeom>
        </p:spPr>
      </p:pic>
      <p:pic>
        <p:nvPicPr>
          <p:cNvPr id="86" name="Рисунок 8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0" t="9453" r="2622" b="48373"/>
          <a:stretch/>
        </p:blipFill>
        <p:spPr>
          <a:xfrm>
            <a:off x="2361215" y="2577576"/>
            <a:ext cx="345255" cy="339476"/>
          </a:xfrm>
          <a:prstGeom prst="rect">
            <a:avLst/>
          </a:prstGeom>
        </p:spPr>
      </p:pic>
      <p:pic>
        <p:nvPicPr>
          <p:cNvPr id="87" name="Рисунок 8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0" t="9453" r="2622" b="48373"/>
          <a:stretch/>
        </p:blipFill>
        <p:spPr>
          <a:xfrm>
            <a:off x="3261070" y="1892798"/>
            <a:ext cx="690509" cy="678952"/>
          </a:xfrm>
          <a:prstGeom prst="rect">
            <a:avLst/>
          </a:prstGeom>
        </p:spPr>
      </p:pic>
      <p:pic>
        <p:nvPicPr>
          <p:cNvPr id="88" name="Рисунок 8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0" t="9453" r="2622" b="48373"/>
          <a:stretch/>
        </p:blipFill>
        <p:spPr>
          <a:xfrm>
            <a:off x="2055235" y="1135304"/>
            <a:ext cx="403437" cy="396685"/>
          </a:xfrm>
          <a:prstGeom prst="rect">
            <a:avLst/>
          </a:prstGeom>
        </p:spPr>
      </p:pic>
      <p:pic>
        <p:nvPicPr>
          <p:cNvPr id="89" name="Рисунок 8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0" t="9453" r="2622" b="48373"/>
          <a:stretch/>
        </p:blipFill>
        <p:spPr>
          <a:xfrm>
            <a:off x="3446327" y="3239760"/>
            <a:ext cx="690509" cy="678952"/>
          </a:xfrm>
          <a:prstGeom prst="rect">
            <a:avLst/>
          </a:pr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0" t="9453" r="2622" b="48373"/>
          <a:stretch/>
        </p:blipFill>
        <p:spPr>
          <a:xfrm>
            <a:off x="378620" y="3239760"/>
            <a:ext cx="544042" cy="534936"/>
          </a:xfrm>
          <a:prstGeom prst="rect">
            <a:avLst/>
          </a:prstGeom>
        </p:spPr>
      </p:pic>
      <p:pic>
        <p:nvPicPr>
          <p:cNvPr id="91" name="Рисунок 90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0" t="9453" r="2622" b="48373"/>
          <a:stretch/>
        </p:blipFill>
        <p:spPr>
          <a:xfrm>
            <a:off x="3045045" y="3562287"/>
            <a:ext cx="216025" cy="212409"/>
          </a:xfrm>
          <a:prstGeom prst="rect">
            <a:avLst/>
          </a:prstGeom>
        </p:spPr>
      </p:pic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0" t="9453" r="2622" b="48373"/>
          <a:stretch/>
        </p:blipFill>
        <p:spPr>
          <a:xfrm>
            <a:off x="1122989" y="1599389"/>
            <a:ext cx="345254" cy="339476"/>
          </a:xfrm>
          <a:prstGeom prst="rect">
            <a:avLst/>
          </a:prstGeom>
        </p:spPr>
      </p:pic>
      <p:pic>
        <p:nvPicPr>
          <p:cNvPr id="93" name="Рисунок 9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0" t="9453" r="2622" b="48373"/>
          <a:stretch/>
        </p:blipFill>
        <p:spPr>
          <a:xfrm>
            <a:off x="1822114" y="654694"/>
            <a:ext cx="287073" cy="282268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1576682" y="4027147"/>
            <a:ext cx="13837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 — 3 часа </a:t>
            </a:r>
            <a:endParaRPr lang="ru-RU" sz="20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1662290" y="4043303"/>
            <a:ext cx="11878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3 недели</a:t>
            </a:r>
            <a:endParaRPr lang="ru-RU" sz="2000" b="1" dirty="0"/>
          </a:p>
        </p:txBody>
      </p:sp>
      <p:sp>
        <p:nvSpPr>
          <p:cNvPr id="96" name="TextBox 95"/>
          <p:cNvSpPr txBox="1"/>
          <p:nvPr/>
        </p:nvSpPr>
        <p:spPr>
          <a:xfrm>
            <a:off x="1551934" y="4022112"/>
            <a:ext cx="1359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10 недель </a:t>
            </a:r>
            <a:endParaRPr lang="ru-RU" sz="20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1552532" y="4059541"/>
            <a:ext cx="1359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15 недель </a:t>
            </a:r>
            <a:endParaRPr lang="ru-RU" sz="2000" b="1" dirty="0"/>
          </a:p>
        </p:txBody>
      </p:sp>
      <p:sp>
        <p:nvSpPr>
          <p:cNvPr id="98" name="TextBox 97"/>
          <p:cNvSpPr txBox="1"/>
          <p:nvPr/>
        </p:nvSpPr>
        <p:spPr>
          <a:xfrm>
            <a:off x="1551933" y="4046240"/>
            <a:ext cx="1359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20 недель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5502758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22222E-6 3.0793E-6 L 0.12604 -0.15397 " pathEditMode="relative" ptsTypes="AA">
                                      <p:cBhvr>
                                        <p:cTn id="4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.09809 -0.02037 L 0.2125 0.00185 " pathEditMode="relative" ptsTypes="AAA">
                                      <p:cBhvr>
                                        <p:cTn id="53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57 -0.04197 L -0.04827 -0.05988 L -0.07362 -0.09197 L -0.09723 -0.13086 L -0.11737 -0.15432 L -0.13299 -0.16852 L -0.15382 -0.17099 L -0.17084 -0.15988 L -0.19132 -0.16234 L -0.20174 -0.15494 L -0.21771 -0.13457 L -0.23681 -0.12593 L -0.25139 -0.10494 " pathEditMode="relative" ptsTypes="AAAAAAAAAAAAAA">
                                      <p:cBhvr>
                                        <p:cTn id="16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23457E-7 L -0.03924 -0.02839 L -0.0691 -0.05494 L -0.09618 -0.10617 L -0.13438 -0.15309 L -0.15868 -0.1679 L -0.18594 -0.13858 " pathEditMode="relative" rAng="0" ptsTypes="AAAAAAA">
                                      <p:cBhvr>
                                        <p:cTn id="16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06" y="-8395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889 0.00494 L -0.07187 -0.01358 L -0.10347 -0.04691 L -0.11875 -0.07531 L -0.13645 -0.0321 " pathEditMode="relative" ptsTypes="AAAAAA">
                                      <p:cBhvr>
                                        <p:cTn id="17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722 -0.00308 L -0.06805 0.02655 L -0.08507 0.00062 L -0.10312 -0.02098 L -0.11979 -0.04691 L -0.13437 -0.08024 L -0.15903 -0.1 L -0.17778 -0.11049 L -0.20729 -0.10864 L -0.22743 -0.09691 " pathEditMode="relative" ptsTypes="AAAAAAAAAAA">
                                      <p:cBhvr>
                                        <p:cTn id="17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875 -0.0642 L -0.04618 -0.09506 L -0.07292 -0.11914 L -0.09896 -0.14938 L -0.1184 -0.18148 L -0.14757 -0.2 L -0.16736 -0.19876 L -0.19757 -0.19012 " pathEditMode="relative" ptsTypes="AAAAAAAAA">
                                      <p:cBhvr>
                                        <p:cTn id="17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445 0.01667 L -0.07361 0.02655 L -0.09445 0.00371 L -0.12431 -0.02592 L -0.13473 -0.04382 L -0.14584 0.00062 " pathEditMode="relative" ptsTypes="AAAAAAA">
                                      <p:cBhvr>
                                        <p:cTn id="17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653 -0.05494 L -0.08854 -0.11852 L -0.11771 -0.16543 L -0.15417 -0.20371 L -0.18993 -0.2 L -0.22465 -0.17099 L -0.2618 -0.15432 " pathEditMode="relative" ptsTypes="AAAAAAAA">
                                      <p:cBhvr>
                                        <p:cTn id="17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862 0.01975 L -0.08403 0.01358 L -0.10591 -0.02222 L -0.14862 -0.06728 L -0.16424 -0.09444 L -0.1882 -0.11173 L -0.22882 -0.11235 L -0.25452 -0.09444 " pathEditMode="relative" ptsTypes="AAAAAAAAA">
                                      <p:cBhvr>
                                        <p:cTn id="18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604 -0.06914 L -0.05799 -0.10123 L -0.08542 -0.12037 L -0.09965 -0.16234 L -0.1257 -0.19876 L -0.14445 -0.22407 L -0.17188 -0.24876 L -0.17639 -0.19444 " pathEditMode="relative" ptsTypes="AAAAAAAAA">
                                      <p:cBhvr>
                                        <p:cTn id="18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7013 -0.00556 L -0.10694 -0.03704 L -0.15937 -0.09753 L -0.17118 -0.07222 " pathEditMode="relative" ptsTypes="AAAAA">
                                      <p:cBhvr>
                                        <p:cTn id="18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6458 -0.1179 L -0.10903 -0.1537 L -0.15938 -0.22469 L -0.19653 -0.23333 L -0.22604 -0.22469 L -0.2559 -0.18827 L -0.28264 -0.16913 L -0.28542 -0.05247 " pathEditMode="relative" ptsTypes="AAAAAAAAA">
                                      <p:cBhvr>
                                        <p:cTn id="18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500"/>
                            </p:stCondLst>
                            <p:childTnLst>
                              <p:par>
                                <p:cTn id="22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1604 L -0.05191 -0.03179 L -0.0717 -0.06049 L -0.09514 -0.09567 L -0.11493 -0.07808 L -0.13056 -0.04938 L -0.13264 0.0034 L -0.13889 0.05896 L -0.14514 0.12747 L -0.1441 0.20988 L -0.13993 0.25896 L -0.1342 0.32562 L -0.13525 0.39136 L -0.13993 0.43303 L -0.10973 0.48581 " pathEditMode="relative" rAng="0" ptsTypes="AAAAAAAAAAAAAAA">
                                      <p:cBhvr>
                                        <p:cTn id="22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87" y="21111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41 -0.00895 L -0.06093 -0.0247 L -0.08072 -0.0534 L -0.10416 -0.08858 L -0.12395 -0.07099 L -0.13958 -0.04229 L -0.14166 0.01049 L -0.14791 0.06605 L -0.15416 0.13456 L -0.15312 0.21697 L -0.14895 0.26605 L -0.14322 0.33271 L -0.14427 0.39845 L -0.14895 0.44012 L -0.15885 0.5429 " pathEditMode="relative" rAng="0" ptsTypes="AAAAAAAAAAAAAAA">
                                      <p:cBhvr>
                                        <p:cTn id="22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31" y="23611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28 0.01389 L -0.0618 -0.00186 L -0.08159 -0.03056 L -0.10503 -0.06574 L -0.12482 -0.04815 L -0.14045 -0.01945 L -0.14253 0.03333 L -0.14878 0.08889 L -0.15503 0.1574 L -0.15399 0.23981 L -0.14982 0.28858 L -0.14409 0.35524 L -0.14514 0.42129 L -0.14982 0.46296 L -0.14566 0.56759 " pathEditMode="relative" rAng="0" ptsTypes="AAAAAAAAAAAAAAA">
                                      <p:cBhvr>
                                        <p:cTn id="22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87" y="23704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71605E-6 L -0.05052 -0.01574 L -0.07031 -0.04445 L -0.09375 -0.07963 L -0.11354 -0.06204 L -0.12917 -0.03334 L -0.13125 0.01944 L -0.1375 0.075 L -0.14375 0.14352 L -0.14271 0.22592 L -0.13854 0.275 L -0.13281 0.34166 L -0.13386 0.4074 L -0.13854 0.44907 L -0.13264 0.51605 " pathEditMode="relative" rAng="0" ptsTypes="AAAAAAAAAAAAAAA">
                                      <p:cBhvr>
                                        <p:cTn id="23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87" y="21821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09 4.44444E-6 L -0.06961 -0.01575 L -0.0894 -0.04445 L -0.11284 -0.07963 L -0.13263 -0.06204 L -0.14826 -0.03334 L -0.15034 0.01944 L -0.15659 0.075 L -0.16284 0.14351 L -0.1618 0.22592 L -0.15763 0.275 L -0.1519 0.34166 L -0.15295 0.4074 L -0.15763 0.44907 L -0.13472 0.52222 " pathEditMode="relative" rAng="0" ptsTypes="AAAAAAAAAAAAAAA">
                                      <p:cBhvr>
                                        <p:cTn id="23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87" y="2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0.01234 L -0.04774 0.01697 L -0.08264 -0.00803 L -0.10035 -0.01544 L -0.09566 -0.03488 L -0.10399 -0.06821 L -0.12691 -0.0821 L -0.1493 -0.06081 L -0.16233 0.01327 L -0.17066 0.08271 L -0.17222 0.18086 L -0.17014 0.23179 L -0.24774 0.33456 " pathEditMode="relative" rAng="0" ptsTypes="AAAAAAAAAAAAA">
                                      <p:cBhvr>
                                        <p:cTn id="25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22" y="11389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73 -0.00155 L -0.03854 0.00308 L -0.07344 -0.02192 L -0.09115 -0.02933 L -0.08646 -0.04877 L -0.09479 -0.0821 L -0.11771 -0.09599 L -0.1401 -0.0747 L -0.15313 -0.00062 L -0.16146 0.06882 L -0.16302 0.16697 L -0.16094 0.2179 L -0.23854 0.37808 " pathEditMode="relative" rAng="0" ptsTypes="AAAAAAAAAAAAA">
                                      <p:cBhvr>
                                        <p:cTn id="25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22" y="14259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89 -0.00864 L -0.03038 -0.00401 L -0.06528 -0.02901 L -0.08299 -0.03642 L -0.0783 -0.05586 L -0.08663 -0.08919 L -0.10955 -0.10308 L -0.13194 -0.08179 L -0.14497 -0.00771 L -0.1533 0.06173 L -0.15486 0.15988 L -0.15278 0.21081 L -0.17309 0.33858 " pathEditMode="relative" rAng="0" ptsTypes="AAAAAAAAAAAAA">
                                      <p:cBhvr>
                                        <p:cTn id="25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58" y="12623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-0.02315 L -0.03993 -0.01852 L -0.07483 -0.04352 L -0.09254 -0.05093 L -0.08785 -0.07037 L -0.09618 -0.1037 L -0.1191 -0.11759 L -0.14149 -0.0963 L -0.15452 -0.02222 L -0.16285 0.04722 L -0.16441 0.14537 L -0.16233 0.1963 L -0.09202 0.22222 " pathEditMode="relative" rAng="0" ptsTypes="AAAAAAAAAAAAA">
                                      <p:cBhvr>
                                        <p:cTn id="26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38" y="7531"/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6 -0.02685 L -0.05173 -0.02222 L -0.08663 -0.04722 L -0.10434 -0.05463 L -0.09965 -0.07407 L -0.10798 -0.1074 L -0.1309 -0.12129 L -0.15329 -0.1 L -0.16632 -0.02592 L -0.17465 0.04352 L -0.17621 0.14167 L -0.17413 0.1926 L -0.14288 0.27315 " pathEditMode="relative" rAng="0" ptsTypes="AAAAAAAAAAAAA">
                                      <p:cBhvr>
                                        <p:cTn id="26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38" y="10278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64 -0.00803 L -0.05191 -0.0034 L -0.08681 -0.0284 L -0.10452 -0.03581 L -0.09983 -0.05525 L -0.10816 -0.08858 L -0.13108 -0.10247 L -0.15347 -0.08118 L -0.1665 -0.0071 L -0.17483 0.06234 L -0.17639 0.16049 L -0.17431 0.21142 L -0.08577 0.37808 " pathEditMode="relative" rAng="0" ptsTypes="AAAAAAAAAAAAA">
                                      <p:cBhvr>
                                        <p:cTn id="26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38" y="14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00"/>
                            </p:stCondLst>
                            <p:childTnLst>
                              <p:par>
                                <p:cTn id="34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4" fill="hold">
                      <p:stCondLst>
                        <p:cond delay="indefinite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4" grpId="0" animBg="1"/>
      <p:bldP spid="4" grpId="1" animBg="1"/>
      <p:bldP spid="5" grpId="0" animBg="1"/>
      <p:bldP spid="5" grpId="1" animBg="1"/>
      <p:bldP spid="19" grpId="0" animBg="1"/>
      <p:bldP spid="19" grpId="1" animBg="1"/>
      <p:bldP spid="19" grpId="2" animBg="1"/>
      <p:bldP spid="19" grpId="3" animBg="1"/>
      <p:bldP spid="24" grpId="0" animBg="1"/>
      <p:bldP spid="24" grpId="1" animBg="1"/>
      <p:bldP spid="24" grpId="2" animBg="1"/>
      <p:bldP spid="10" grpId="0" animBg="1"/>
      <p:bldP spid="10" grpId="1" animBg="1"/>
      <p:bldP spid="11" grpId="0" animBg="1"/>
      <p:bldP spid="11" grpId="1" animBg="1"/>
      <p:bldP spid="25" grpId="0" animBg="1"/>
      <p:bldP spid="25" grpId="1" animBg="1"/>
      <p:bldP spid="25" grpId="2" animBg="1"/>
      <p:bldP spid="9" grpId="0" animBg="1"/>
      <p:bldP spid="9" grpId="1" animBg="1"/>
      <p:bldP spid="9" grpId="2" animBg="1"/>
      <p:bldP spid="3" grpId="0"/>
      <p:bldP spid="3" grpId="1"/>
      <p:bldP spid="21" grpId="0"/>
      <p:bldP spid="21" grpId="1"/>
      <p:bldP spid="12" grpId="0"/>
      <p:bldP spid="13" grpId="0"/>
      <p:bldP spid="30" grpId="0" animBg="1"/>
      <p:bldP spid="30" grpId="1" animBg="1"/>
      <p:bldP spid="30" grpId="2" animBg="1"/>
      <p:bldP spid="30" grpId="3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2" grpId="3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6" grpId="3" animBg="1"/>
      <p:bldP spid="37" grpId="0" animBg="1"/>
      <p:bldP spid="37" grpId="1" animBg="1"/>
      <p:bldP spid="37" grpId="2" animBg="1"/>
      <p:bldP spid="37" grpId="3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0" grpId="3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94" grpId="0"/>
      <p:bldP spid="94" grpId="1"/>
      <p:bldP spid="95" grpId="0"/>
      <p:bldP spid="95" grpId="1"/>
      <p:bldP spid="96" grpId="0"/>
      <p:bldP spid="96" grpId="1"/>
      <p:bldP spid="97" grpId="0"/>
      <p:bldP spid="97" grpId="1"/>
      <p:bldP spid="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Прямоугольник 8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363" y="309407"/>
            <a:ext cx="38723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Вероятность повреждения тканей </a:t>
            </a:r>
            <a:r>
              <a:rPr lang="ru-RU" dirty="0" smtClean="0"/>
              <a:t>за-висит </a:t>
            </a:r>
            <a:r>
              <a:rPr lang="ru-RU" dirty="0"/>
              <a:t>от суммарной дозы и от </a:t>
            </a:r>
            <a:r>
              <a:rPr lang="ru-RU" dirty="0" smtClean="0"/>
              <a:t>вели-чины </a:t>
            </a:r>
            <a:r>
              <a:rPr lang="ru-RU" dirty="0"/>
              <a:t>дозировки, так как благодаря репарационным способностям </a:t>
            </a:r>
            <a:r>
              <a:rPr lang="ru-RU" dirty="0" smtClean="0"/>
              <a:t>боль-</a:t>
            </a:r>
            <a:r>
              <a:rPr lang="ru-RU" dirty="0" err="1" smtClean="0"/>
              <a:t>шинство</a:t>
            </a:r>
            <a:r>
              <a:rPr lang="ru-RU" dirty="0" smtClean="0"/>
              <a:t> </a:t>
            </a:r>
            <a:r>
              <a:rPr lang="ru-RU" dirty="0"/>
              <a:t>органов имеют </a:t>
            </a:r>
            <a:r>
              <a:rPr lang="ru-RU" dirty="0" err="1" smtClean="0"/>
              <a:t>возмож-ность</a:t>
            </a:r>
            <a:r>
              <a:rPr lang="ru-RU" dirty="0" smtClean="0"/>
              <a:t> </a:t>
            </a:r>
            <a:r>
              <a:rPr lang="ru-RU" dirty="0"/>
              <a:t>восстановиться после серии </a:t>
            </a:r>
            <a:r>
              <a:rPr lang="ru-RU" dirty="0" smtClean="0"/>
              <a:t>мелких </a:t>
            </a:r>
            <a:r>
              <a:rPr lang="ru-RU" dirty="0"/>
              <a:t>доз.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0938" y="267494"/>
            <a:ext cx="38877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К</a:t>
            </a:r>
            <a:r>
              <a:rPr lang="ru-RU" sz="2000" b="1" dirty="0" smtClean="0">
                <a:solidFill>
                  <a:srgbClr val="C00000"/>
                </a:solidFill>
              </a:rPr>
              <a:t>райние </a:t>
            </a:r>
            <a:r>
              <a:rPr lang="ru-RU" sz="2000" b="1" dirty="0">
                <a:solidFill>
                  <a:srgbClr val="C00000"/>
                </a:solidFill>
              </a:rPr>
              <a:t>значения </a:t>
            </a:r>
            <a:r>
              <a:rPr lang="ru-RU" sz="2000" b="1" dirty="0" smtClean="0">
                <a:solidFill>
                  <a:srgbClr val="C00000"/>
                </a:solidFill>
              </a:rPr>
              <a:t>допустимых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доз </a:t>
            </a:r>
            <a:r>
              <a:rPr lang="ru-RU" sz="2000" b="1" dirty="0">
                <a:solidFill>
                  <a:srgbClr val="C00000"/>
                </a:solidFill>
              </a:rPr>
              <a:t>радиации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661392"/>
              </p:ext>
            </p:extLst>
          </p:nvPr>
        </p:nvGraphicFramePr>
        <p:xfrm>
          <a:off x="356595" y="1047611"/>
          <a:ext cx="3855043" cy="3781806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870521"/>
                <a:gridCol w="1984522"/>
              </a:tblGrid>
              <a:tr h="36766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effectLst/>
                        </a:rPr>
                        <a:t>Орган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r>
                        <a:rPr lang="ru-RU" sz="1800" b="1" dirty="0">
                          <a:effectLst/>
                        </a:rPr>
                        <a:t>Допустимая доза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solidFill>
                      <a:srgbClr val="00B0F0"/>
                    </a:solidFill>
                  </a:tcPr>
                </a:tc>
              </a:tr>
              <a:tr h="5676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Красный костный мозг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0,5-1 Гр.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676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Хрусталик </a:t>
                      </a:r>
                      <a:r>
                        <a:rPr lang="ru-RU" sz="1800" dirty="0" smtClean="0">
                          <a:effectLst/>
                        </a:rPr>
                        <a:t>глаза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0,1-3 Гр.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676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Почки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23 Гр.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676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Печень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40 Гр.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676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Мочевой </a:t>
                      </a:r>
                      <a:r>
                        <a:rPr lang="ru-RU" sz="1800" dirty="0" smtClean="0">
                          <a:effectLst/>
                        </a:rPr>
                        <a:t>пузырь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55 Гр.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676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Зрелая хрящевая </a:t>
                      </a:r>
                      <a:r>
                        <a:rPr lang="ru-RU" sz="1800" dirty="0" smtClean="0">
                          <a:effectLst/>
                        </a:rPr>
                        <a:t>ткань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&gt;70 Гр.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932362" y="2340732"/>
            <a:ext cx="3851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Допустимая </a:t>
            </a:r>
            <a:r>
              <a:rPr lang="ru-RU" dirty="0">
                <a:solidFill>
                  <a:srgbClr val="C00000"/>
                </a:solidFill>
              </a:rPr>
              <a:t>доза</a:t>
            </a:r>
            <a:r>
              <a:rPr lang="ru-RU" dirty="0"/>
              <a:t> </a:t>
            </a:r>
            <a:r>
              <a:rPr lang="ru-RU" dirty="0" smtClean="0"/>
              <a:t>— </a:t>
            </a:r>
            <a:r>
              <a:rPr lang="ru-RU" dirty="0"/>
              <a:t>суммарная доза, </a:t>
            </a:r>
            <a:r>
              <a:rPr lang="ru-RU" dirty="0" smtClean="0"/>
              <a:t>получаемая </a:t>
            </a:r>
            <a:r>
              <a:rPr lang="ru-RU" dirty="0"/>
              <a:t>человеком в течение 5 </a:t>
            </a:r>
            <a:r>
              <a:rPr lang="ru-RU" dirty="0" smtClean="0"/>
              <a:t>недель.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631341" y="3408595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713030" y="3474872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778413" y="3560747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844780" y="3655812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911850" y="3744040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987102" y="3824771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063896" y="3927058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6151550" y="4004435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6239411" y="4099445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6344231" y="4154314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6453969" y="4159290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6563708" y="4099445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6640681" y="4004435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6700139" y="3918542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6755008" y="3827904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6823011" y="3744039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6877880" y="3655811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6932213" y="3566308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7029391" y="3478864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7126568" y="3423995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7236306" y="3424924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7320923" y="3479793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7375792" y="3564162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7452034" y="3650199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7515278" y="3751838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7578141" y="3846495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7642800" y="3941132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7709633" y="4028280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7806810" y="4119520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7903988" y="4169755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8013093" y="4180052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8101057" y="4100974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8155926" y="3996001"/>
            <a:ext cx="109738" cy="109738"/>
          </a:xfrm>
          <a:prstGeom prst="ellipse">
            <a:avLst/>
          </a:prstGeom>
          <a:gradFill flip="none" rotWithShape="1">
            <a:gsLst>
              <a:gs pos="62000">
                <a:schemeClr val="tx2">
                  <a:lumMod val="75000"/>
                </a:schemeClr>
              </a:gs>
              <a:gs pos="0">
                <a:schemeClr val="accent1">
                  <a:shade val="51000"/>
                  <a:satMod val="130000"/>
                </a:schemeClr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5789910" y="4009782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5614474" y="4161877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5711020" y="4100974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5859224" y="3918542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5932232" y="3835769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6003020" y="3742626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6065924" y="3654397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6129672" y="3561084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6216000" y="3479793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6316214" y="3423994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6425952" y="3419903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6520883" y="3473893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6610252" y="3534662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6658084" y="3634301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6719991" y="3726031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6804094" y="3806707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6857357" y="3904614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6913833" y="3998823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6993747" y="4083149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7084260" y="4154004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/>
          <p:cNvSpPr/>
          <p:nvPr/>
        </p:nvSpPr>
        <p:spPr>
          <a:xfrm>
            <a:off x="7193998" y="4174389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7293675" y="4125182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7375792" y="4044576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/>
          <p:cNvSpPr/>
          <p:nvPr/>
        </p:nvSpPr>
        <p:spPr>
          <a:xfrm>
            <a:off x="7448627" y="3941132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/>
          <p:cNvSpPr/>
          <p:nvPr/>
        </p:nvSpPr>
        <p:spPr>
          <a:xfrm>
            <a:off x="7507432" y="3837025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/>
          <p:cNvSpPr/>
          <p:nvPr/>
        </p:nvSpPr>
        <p:spPr>
          <a:xfrm>
            <a:off x="7578140" y="3751838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7633009" y="3647179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7697072" y="3550633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Овал 73"/>
          <p:cNvSpPr/>
          <p:nvPr/>
        </p:nvSpPr>
        <p:spPr>
          <a:xfrm>
            <a:off x="7764501" y="3464671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/>
          <p:cNvSpPr/>
          <p:nvPr/>
        </p:nvSpPr>
        <p:spPr>
          <a:xfrm>
            <a:off x="7859745" y="3409802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/>
          <p:cNvSpPr/>
          <p:nvPr/>
        </p:nvSpPr>
        <p:spPr>
          <a:xfrm>
            <a:off x="7969483" y="3396353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Овал 76"/>
          <p:cNvSpPr/>
          <p:nvPr/>
        </p:nvSpPr>
        <p:spPr>
          <a:xfrm>
            <a:off x="8063732" y="3453795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Овал 77"/>
          <p:cNvSpPr/>
          <p:nvPr/>
        </p:nvSpPr>
        <p:spPr>
          <a:xfrm>
            <a:off x="8134153" y="3534473"/>
            <a:ext cx="109738" cy="10973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9" name="Группа 78"/>
          <p:cNvGrpSpPr/>
          <p:nvPr/>
        </p:nvGrpSpPr>
        <p:grpSpPr>
          <a:xfrm>
            <a:off x="5040668" y="4633566"/>
            <a:ext cx="259483" cy="259483"/>
            <a:chOff x="5263552" y="4619164"/>
            <a:chExt cx="259483" cy="259483"/>
          </a:xfrm>
        </p:grpSpPr>
        <p:sp>
          <p:nvSpPr>
            <p:cNvPr id="13" name="Овал 12"/>
            <p:cNvSpPr/>
            <p:nvPr/>
          </p:nvSpPr>
          <p:spPr>
            <a:xfrm>
              <a:off x="5263552" y="4619164"/>
              <a:ext cx="259483" cy="259483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/>
            <p:cNvSpPr/>
            <p:nvPr/>
          </p:nvSpPr>
          <p:spPr>
            <a:xfrm>
              <a:off x="5292080" y="4687244"/>
              <a:ext cx="109738" cy="109738"/>
            </a:xfrm>
            <a:prstGeom prst="ellipse">
              <a:avLst/>
            </a:pr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Овал 80"/>
            <p:cNvSpPr/>
            <p:nvPr/>
          </p:nvSpPr>
          <p:spPr>
            <a:xfrm>
              <a:off x="5392684" y="4694037"/>
              <a:ext cx="109738" cy="109738"/>
            </a:xfrm>
            <a:prstGeom prst="ellipse">
              <a:avLst/>
            </a:pr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Овал 81"/>
            <p:cNvSpPr/>
            <p:nvPr/>
          </p:nvSpPr>
          <p:spPr>
            <a:xfrm>
              <a:off x="5346949" y="4626588"/>
              <a:ext cx="109738" cy="109738"/>
            </a:xfrm>
            <a:prstGeom prst="ellipse">
              <a:avLst/>
            </a:prstGeom>
            <a:gradFill flip="none" rotWithShape="1">
              <a:gsLst>
                <a:gs pos="62000">
                  <a:schemeClr val="tx2">
                    <a:lumMod val="75000"/>
                  </a:schemeClr>
                </a:gs>
                <a:gs pos="0">
                  <a:schemeClr val="accent1">
                    <a:shade val="51000"/>
                    <a:satMod val="130000"/>
                  </a:schemeClr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/>
            <p:cNvSpPr/>
            <p:nvPr/>
          </p:nvSpPr>
          <p:spPr>
            <a:xfrm>
              <a:off x="5337815" y="4748906"/>
              <a:ext cx="109738" cy="109738"/>
            </a:xfrm>
            <a:prstGeom prst="ellipse">
              <a:avLst/>
            </a:prstGeom>
            <a:gradFill flip="none" rotWithShape="1">
              <a:gsLst>
                <a:gs pos="62000">
                  <a:schemeClr val="tx2">
                    <a:lumMod val="75000"/>
                  </a:schemeClr>
                </a:gs>
                <a:gs pos="0">
                  <a:schemeClr val="accent1">
                    <a:shade val="51000"/>
                    <a:satMod val="130000"/>
                  </a:schemeClr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4" name="Пятно 2 83"/>
          <p:cNvSpPr/>
          <p:nvPr/>
        </p:nvSpPr>
        <p:spPr>
          <a:xfrm>
            <a:off x="6268733" y="4066841"/>
            <a:ext cx="269427" cy="269427"/>
          </a:xfrm>
          <a:prstGeom prst="irregularSeal2">
            <a:avLst/>
          </a:prstGeom>
          <a:solidFill>
            <a:srgbClr val="FFFF00"/>
          </a:solidFill>
          <a:ln w="63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ятно 2 86"/>
          <p:cNvSpPr/>
          <p:nvPr/>
        </p:nvSpPr>
        <p:spPr>
          <a:xfrm>
            <a:off x="6779189" y="3835769"/>
            <a:ext cx="269427" cy="269427"/>
          </a:xfrm>
          <a:prstGeom prst="irregularSeal2">
            <a:avLst/>
          </a:prstGeom>
          <a:solidFill>
            <a:srgbClr val="FFFF00"/>
          </a:solidFill>
          <a:ln w="63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ятно 2 87"/>
          <p:cNvSpPr/>
          <p:nvPr/>
        </p:nvSpPr>
        <p:spPr>
          <a:xfrm>
            <a:off x="7893252" y="3316508"/>
            <a:ext cx="269427" cy="269427"/>
          </a:xfrm>
          <a:prstGeom prst="irregularSeal2">
            <a:avLst/>
          </a:prstGeom>
          <a:solidFill>
            <a:srgbClr val="FFFF00"/>
          </a:solidFill>
          <a:ln w="63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2819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0" presetClass="path" presetSubtype="0" accel="2000" decel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7.61185E-6 L 0.40087 -0.32212 " pathEditMode="relative" ptsTypes="AA">
                                      <p:cBhvr>
                                        <p:cTn id="228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3000"/>
                            </p:stCondLst>
                            <p:childTnLst>
                              <p:par>
                                <p:cTn id="2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9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2" grpId="1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2" grpId="1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6" grpId="1" animBg="1"/>
      <p:bldP spid="77" grpId="0" animBg="1"/>
      <p:bldP spid="78" grpId="0" animBg="1"/>
      <p:bldP spid="84" grpId="0" animBg="1"/>
      <p:bldP spid="84" grpId="1" animBg="1"/>
      <p:bldP spid="87" grpId="0" animBg="1"/>
      <p:bldP spid="87" grpId="1" animBg="1"/>
      <p:bldP spid="88" grpId="0" animBg="1"/>
      <p:bldP spid="8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7220" y="195486"/>
            <a:ext cx="3874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Наименее чувствительные организмы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2363" y="195486"/>
            <a:ext cx="3887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Наиболее чувствительные организмы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428" y="1067090"/>
            <a:ext cx="1828804" cy="13716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668" y="1185125"/>
            <a:ext cx="1470664" cy="13106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087893"/>
            <a:ext cx="1519431" cy="13716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300" y="2707480"/>
            <a:ext cx="1253876" cy="16163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163" y="3648699"/>
            <a:ext cx="808163" cy="8081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371" y="3575058"/>
            <a:ext cx="1019492" cy="10194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41796">
            <a:off x="2285678" y="2435040"/>
            <a:ext cx="1235068" cy="83614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78317">
            <a:off x="3223930" y="2555336"/>
            <a:ext cx="1263637" cy="5955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82354">
            <a:off x="1285368" y="3736434"/>
            <a:ext cx="1196673" cy="66475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3622886"/>
            <a:ext cx="947882" cy="83397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5565">
            <a:off x="193969" y="2476676"/>
            <a:ext cx="1230431" cy="80479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720" y="2277185"/>
            <a:ext cx="1119972" cy="115185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863" y="1040928"/>
            <a:ext cx="711775" cy="113339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59203">
            <a:off x="2002986" y="1231427"/>
            <a:ext cx="1668086" cy="43537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304" y="1040929"/>
            <a:ext cx="1133399" cy="113339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49" y="1059582"/>
            <a:ext cx="1114746" cy="111474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403" y="2700934"/>
            <a:ext cx="1151294" cy="1577790"/>
          </a:xfrm>
          <a:prstGeom prst="rect">
            <a:avLst/>
          </a:prstGeom>
        </p:spPr>
      </p:pic>
      <p:pic>
        <p:nvPicPr>
          <p:cNvPr id="4098" name="Picture 2" descr="http://stihi.ru/pics/2013/02/15/1518.jpg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8"/>
          <a:stretch/>
        </p:blipFill>
        <p:spPr bwMode="auto">
          <a:xfrm>
            <a:off x="7569097" y="2727834"/>
            <a:ext cx="1285875" cy="155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9940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5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трелка вниз 6"/>
          <p:cNvSpPr/>
          <p:nvPr/>
        </p:nvSpPr>
        <p:spPr>
          <a:xfrm rot="19709865" flipH="1">
            <a:off x="2535162" y="1956015"/>
            <a:ext cx="432048" cy="720080"/>
          </a:xfrm>
          <a:prstGeom prst="downArrow">
            <a:avLst>
              <a:gd name="adj1" fmla="val 50000"/>
              <a:gd name="adj2" fmla="val 80438"/>
            </a:avLst>
          </a:prstGeom>
          <a:solidFill>
            <a:schemeClr val="accent1">
              <a:lumMod val="75000"/>
            </a:schemeClr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 rot="1890135">
            <a:off x="1559943" y="1929713"/>
            <a:ext cx="432048" cy="720080"/>
          </a:xfrm>
          <a:prstGeom prst="downArrow">
            <a:avLst>
              <a:gd name="adj1" fmla="val 50000"/>
              <a:gd name="adj2" fmla="val 80438"/>
            </a:avLst>
          </a:prstGeom>
          <a:solidFill>
            <a:schemeClr val="accent1">
              <a:lumMod val="75000"/>
            </a:schemeClr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039505" y="1124292"/>
            <a:ext cx="2520280" cy="93610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86408" y="150731"/>
            <a:ext cx="8506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Биологические последствия влияния ионизирующего излучения на человека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017751" y="1005800"/>
            <a:ext cx="2520280" cy="936104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23849" y="2709609"/>
            <a:ext cx="1583855" cy="63259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23850" y="3560994"/>
            <a:ext cx="1583854" cy="68462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627785" y="2709610"/>
            <a:ext cx="1575520" cy="64633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627785" y="3560994"/>
            <a:ext cx="1575519" cy="68462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 rot="19932152">
            <a:off x="599304" y="2161490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Ранние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 rot="1518576">
            <a:off x="2957872" y="2161490"/>
            <a:ext cx="103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Поздние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086955" y="1035144"/>
            <a:ext cx="238187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Соматические</a:t>
            </a:r>
          </a:p>
          <a:p>
            <a:pPr algn="ctr"/>
            <a:r>
              <a:rPr lang="ru-RU" sz="1600" dirty="0" smtClean="0"/>
              <a:t>поражение </a:t>
            </a:r>
            <a:r>
              <a:rPr lang="ru-RU" sz="1600" dirty="0" err="1" smtClean="0"/>
              <a:t>сомати-ческих</a:t>
            </a:r>
            <a:r>
              <a:rPr lang="ru-RU" sz="1600" dirty="0" smtClean="0"/>
              <a:t> клеток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621634" y="2709609"/>
            <a:ext cx="9882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Лучевая</a:t>
            </a:r>
          </a:p>
          <a:p>
            <a:pPr algn="ctr"/>
            <a:r>
              <a:rPr lang="ru-RU" dirty="0" smtClean="0"/>
              <a:t>болезнь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873569" y="3580378"/>
            <a:ext cx="1083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Лучевое</a:t>
            </a:r>
          </a:p>
          <a:p>
            <a:pPr algn="ctr"/>
            <a:r>
              <a:rPr lang="ru-RU" dirty="0" smtClean="0"/>
              <a:t>старение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3850" y="3641933"/>
            <a:ext cx="1583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Местные лучевые поражения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2627785" y="2771165"/>
            <a:ext cx="1583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Лучевой канцерогенез</a:t>
            </a:r>
            <a:endParaRPr lang="ru-RU" sz="1400" dirty="0"/>
          </a:p>
        </p:txBody>
      </p:sp>
      <p:sp>
        <p:nvSpPr>
          <p:cNvPr id="19" name="Стрелка вниз 18"/>
          <p:cNvSpPr/>
          <p:nvPr/>
        </p:nvSpPr>
        <p:spPr>
          <a:xfrm rot="19709865" flipH="1">
            <a:off x="7143675" y="1941171"/>
            <a:ext cx="432048" cy="720080"/>
          </a:xfrm>
          <a:prstGeom prst="downArrow">
            <a:avLst>
              <a:gd name="adj1" fmla="val 50000"/>
              <a:gd name="adj2" fmla="val 80438"/>
            </a:avLst>
          </a:prstGeom>
          <a:solidFill>
            <a:schemeClr val="accent1">
              <a:lumMod val="75000"/>
            </a:schemeClr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1890135">
            <a:off x="6168456" y="1914869"/>
            <a:ext cx="432048" cy="720080"/>
          </a:xfrm>
          <a:prstGeom prst="downArrow">
            <a:avLst>
              <a:gd name="adj1" fmla="val 50000"/>
              <a:gd name="adj2" fmla="val 80438"/>
            </a:avLst>
          </a:prstGeom>
          <a:solidFill>
            <a:schemeClr val="accent1">
              <a:lumMod val="75000"/>
            </a:schemeClr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5648018" y="1109448"/>
            <a:ext cx="2520280" cy="93610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5626264" y="990956"/>
            <a:ext cx="2520280" cy="936104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4932362" y="2694765"/>
            <a:ext cx="1583855" cy="63259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4932363" y="3546150"/>
            <a:ext cx="1583854" cy="68462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236298" y="2694766"/>
            <a:ext cx="1575520" cy="64633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7236298" y="3546150"/>
            <a:ext cx="1575519" cy="68462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 rot="19932152">
            <a:off x="5207817" y="2146646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Ранние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 rot="1518576">
            <a:off x="7566385" y="2146646"/>
            <a:ext cx="103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Поздние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5695468" y="1020300"/>
            <a:ext cx="238187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Генетические</a:t>
            </a:r>
          </a:p>
          <a:p>
            <a:pPr algn="ctr"/>
            <a:r>
              <a:rPr lang="ru-RU" sz="1600" dirty="0" smtClean="0"/>
              <a:t>поражение поло-</a:t>
            </a:r>
          </a:p>
          <a:p>
            <a:pPr algn="ctr"/>
            <a:r>
              <a:rPr lang="ru-RU" sz="1600" dirty="0" err="1" smtClean="0"/>
              <a:t>вых</a:t>
            </a:r>
            <a:r>
              <a:rPr lang="ru-RU" sz="1600" dirty="0" smtClean="0"/>
              <a:t> клеток</a:t>
            </a:r>
            <a:endParaRPr lang="ru-RU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5149686" y="2681025"/>
            <a:ext cx="1198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Гибель</a:t>
            </a:r>
          </a:p>
          <a:p>
            <a:pPr algn="ctr"/>
            <a:r>
              <a:rPr lang="ru-RU" dirty="0" smtClean="0"/>
              <a:t>потомства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7246730" y="3703794"/>
            <a:ext cx="1554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Канцерогенез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4932363" y="3627089"/>
            <a:ext cx="1583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Нарушение</a:t>
            </a:r>
          </a:p>
          <a:p>
            <a:pPr algn="ctr"/>
            <a:r>
              <a:rPr lang="ru-RU" sz="1400" dirty="0" smtClean="0"/>
              <a:t>фертильности</a:t>
            </a:r>
            <a:endParaRPr lang="ru-RU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7236298" y="2800453"/>
            <a:ext cx="1583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Неполноценность потомства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11941" y="4299942"/>
            <a:ext cx="4620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Специфических новообразований, </a:t>
            </a:r>
            <a:r>
              <a:rPr lang="ru-RU" dirty="0" smtClean="0">
                <a:solidFill>
                  <a:srgbClr val="C00000"/>
                </a:solidFill>
              </a:rPr>
              <a:t>присущих </a:t>
            </a:r>
            <a:r>
              <a:rPr lang="ru-RU" dirty="0">
                <a:solidFill>
                  <a:srgbClr val="C00000"/>
                </a:solidFill>
              </a:rPr>
              <a:t>только ионизирующей радиации, </a:t>
            </a:r>
            <a:r>
              <a:rPr lang="ru-RU" dirty="0" smtClean="0">
                <a:solidFill>
                  <a:srgbClr val="C00000"/>
                </a:solidFill>
              </a:rPr>
              <a:t>нет!!!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2431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5" grpId="0" animBg="1"/>
      <p:bldP spid="2" grpId="0"/>
      <p:bldP spid="3" grpId="0" animBg="1"/>
      <p:bldP spid="6" grpId="0" animBg="1"/>
      <p:bldP spid="9" grpId="0" animBg="1"/>
      <p:bldP spid="10" grpId="0" animBg="1"/>
      <p:bldP spid="11" grpId="0" animBg="1"/>
      <p:bldP spid="8" grpId="0"/>
      <p:bldP spid="13" grpId="0"/>
      <p:bldP spid="12" grpId="0"/>
      <p:bldP spid="14" grpId="0"/>
      <p:bldP spid="16" grpId="0"/>
      <p:bldP spid="15" grpId="0"/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ashstrah.com/uploads/posts/2014-02/1393131695_chelovek_derevo_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31" y="267494"/>
            <a:ext cx="3857274" cy="2286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323850" y="2185019"/>
            <a:ext cx="1713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Генная мутация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850" y="339725"/>
            <a:ext cx="1778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Человек-дерево</a:t>
            </a:r>
            <a:endParaRPr lang="ru-RU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0" name="Picture 6" descr="http://xn--80ajoghfjyj0a.xn--p1ai/uploads/media/illustration/1460/i605_605410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12" y="2672075"/>
            <a:ext cx="3848493" cy="22166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TextBox 6"/>
          <p:cNvSpPr txBox="1"/>
          <p:nvPr/>
        </p:nvSpPr>
        <p:spPr>
          <a:xfrm>
            <a:off x="309758" y="4517369"/>
            <a:ext cx="2414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Хромосомная мутация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7708" y="2694315"/>
            <a:ext cx="1733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Синдром Дауна</a:t>
            </a:r>
            <a:endParaRPr lang="ru-RU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2363" y="3219822"/>
            <a:ext cx="38877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Даже </a:t>
            </a:r>
            <a:r>
              <a:rPr lang="ru-RU" sz="2400" b="1" dirty="0">
                <a:solidFill>
                  <a:srgbClr val="C00000"/>
                </a:solidFill>
              </a:rPr>
              <a:t>малые дозы радиации не </a:t>
            </a:r>
            <a:r>
              <a:rPr lang="ru-RU" sz="2400" b="1" dirty="0" smtClean="0">
                <a:solidFill>
                  <a:srgbClr val="C00000"/>
                </a:solidFill>
              </a:rPr>
              <a:t>безвредны!!!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032" name="Picture 8" descr="http://s1.uploads.ru/t/W6Dlo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6" r="1519" b="54523"/>
          <a:stretch/>
        </p:blipFill>
        <p:spPr bwMode="auto">
          <a:xfrm>
            <a:off x="4932363" y="267495"/>
            <a:ext cx="3887787" cy="2286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2" name="TextBox 11"/>
          <p:cNvSpPr txBox="1"/>
          <p:nvPr/>
        </p:nvSpPr>
        <p:spPr>
          <a:xfrm>
            <a:off x="4932363" y="2185019"/>
            <a:ext cx="2297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Рецессивная мутация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32363" y="267494"/>
            <a:ext cx="3831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Племя </a:t>
            </a:r>
            <a:r>
              <a:rPr lang="ru-RU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Сапади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(центральная Африка)</a:t>
            </a:r>
            <a:endParaRPr lang="ru-RU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1925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8" grpId="0"/>
      <p:bldP spid="3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1323" y="303488"/>
            <a:ext cx="4002378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Раковые заболевания</a:t>
            </a:r>
            <a:endParaRPr lang="ru-RU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2875" y="1768025"/>
            <a:ext cx="1347337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Лейкоз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24361" y="1837941"/>
            <a:ext cx="2078593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Рак молочной железы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742069" y="1831332"/>
            <a:ext cx="2078593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Рак </a:t>
            </a:r>
            <a:r>
              <a:rPr lang="ru-RU" sz="2000" dirty="0"/>
              <a:t>щитовидной железы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3775" y="1768025"/>
            <a:ext cx="1347337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Рак легких</a:t>
            </a:r>
            <a:endParaRPr lang="ru-RU" sz="1000" dirty="0"/>
          </a:p>
        </p:txBody>
      </p:sp>
      <p:sp>
        <p:nvSpPr>
          <p:cNvPr id="7" name="Штриховая стрелка вправо 6"/>
          <p:cNvSpPr/>
          <p:nvPr/>
        </p:nvSpPr>
        <p:spPr>
          <a:xfrm rot="6544335">
            <a:off x="3430753" y="1142021"/>
            <a:ext cx="720080" cy="510665"/>
          </a:xfrm>
          <a:prstGeom prst="stripedRightArrow">
            <a:avLst>
              <a:gd name="adj1" fmla="val 50000"/>
              <a:gd name="adj2" fmla="val 798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Штриховая стрелка вправо 7"/>
          <p:cNvSpPr/>
          <p:nvPr/>
        </p:nvSpPr>
        <p:spPr>
          <a:xfrm rot="15055665" flipH="1">
            <a:off x="5075491" y="1142021"/>
            <a:ext cx="720080" cy="510665"/>
          </a:xfrm>
          <a:prstGeom prst="stripedRightArrow">
            <a:avLst>
              <a:gd name="adj1" fmla="val 50000"/>
              <a:gd name="adj2" fmla="val 798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Штриховая стрелка вправо 9"/>
          <p:cNvSpPr/>
          <p:nvPr/>
        </p:nvSpPr>
        <p:spPr>
          <a:xfrm rot="13516043" flipH="1">
            <a:off x="6434818" y="1142022"/>
            <a:ext cx="941817" cy="510665"/>
          </a:xfrm>
          <a:prstGeom prst="stripedRightArrow">
            <a:avLst>
              <a:gd name="adj1" fmla="val 50000"/>
              <a:gd name="adj2" fmla="val 798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Штриховая стрелка вправо 10"/>
          <p:cNvSpPr/>
          <p:nvPr/>
        </p:nvSpPr>
        <p:spPr>
          <a:xfrm rot="8083957">
            <a:off x="1662088" y="1142021"/>
            <a:ext cx="941817" cy="510665"/>
          </a:xfrm>
          <a:prstGeom prst="stripedRightArrow">
            <a:avLst>
              <a:gd name="adj1" fmla="val 50000"/>
              <a:gd name="adj2" fmla="val 798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23848" y="2880806"/>
            <a:ext cx="8496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Эффект </a:t>
            </a:r>
            <a:r>
              <a:rPr lang="ru-RU" sz="2000" dirty="0"/>
              <a:t>облучения зависит от величины поглощенной дозы, её мощности, объёма облученных тканей и органов, вида излучения.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3848" y="3651870"/>
            <a:ext cx="84963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Поглощённая </a:t>
            </a:r>
            <a:r>
              <a:rPr lang="ru-RU" sz="2000" dirty="0">
                <a:solidFill>
                  <a:srgbClr val="C00000"/>
                </a:solidFill>
              </a:rPr>
              <a:t>доза излучения </a:t>
            </a:r>
            <a:r>
              <a:rPr lang="ru-RU" dirty="0"/>
              <a:t>измеряется энергией ионизирующего излучения, переданного массе облучаемого вещества.</a:t>
            </a:r>
          </a:p>
        </p:txBody>
      </p:sp>
    </p:spTree>
    <p:extLst>
      <p:ext uri="{BB962C8B-B14F-4D97-AF65-F5344CB8AC3E}">
        <p14:creationId xmlns:p14="http://schemas.microsoft.com/office/powerpoint/2010/main" val="42795895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1017" y="339724"/>
            <a:ext cx="3661965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dirty="0" smtClean="0"/>
              <a:t>Способы облучения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24361" y="1837941"/>
            <a:ext cx="2078593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Внешнее облучение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742069" y="1831332"/>
            <a:ext cx="2078593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Внутреннее облучение</a:t>
            </a:r>
            <a:endParaRPr lang="ru-RU" sz="2000" dirty="0"/>
          </a:p>
        </p:txBody>
      </p:sp>
      <p:sp>
        <p:nvSpPr>
          <p:cNvPr id="9" name="Штриховая стрелка вправо 8"/>
          <p:cNvSpPr/>
          <p:nvPr/>
        </p:nvSpPr>
        <p:spPr>
          <a:xfrm rot="13516043" flipH="1">
            <a:off x="6434818" y="1142022"/>
            <a:ext cx="941817" cy="510665"/>
          </a:xfrm>
          <a:prstGeom prst="stripedRightArrow">
            <a:avLst>
              <a:gd name="adj1" fmla="val 50000"/>
              <a:gd name="adj2" fmla="val 798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Штриховая стрелка вправо 9"/>
          <p:cNvSpPr/>
          <p:nvPr/>
        </p:nvSpPr>
        <p:spPr>
          <a:xfrm rot="8083957">
            <a:off x="1662088" y="1142021"/>
            <a:ext cx="941817" cy="510665"/>
          </a:xfrm>
          <a:prstGeom prst="stripedRightArrow">
            <a:avLst>
              <a:gd name="adj1" fmla="val 50000"/>
              <a:gd name="adj2" fmla="val 798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554481" y="2179288"/>
            <a:ext cx="2078593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Контактное облучение</a:t>
            </a:r>
            <a:endParaRPr lang="ru-RU" sz="2000" dirty="0"/>
          </a:p>
        </p:txBody>
      </p:sp>
      <p:sp>
        <p:nvSpPr>
          <p:cNvPr id="12" name="Штриховая стрелка вправо 11"/>
          <p:cNvSpPr/>
          <p:nvPr/>
        </p:nvSpPr>
        <p:spPr>
          <a:xfrm rot="5400000">
            <a:off x="4067836" y="1308200"/>
            <a:ext cx="1008325" cy="510665"/>
          </a:xfrm>
          <a:prstGeom prst="stripedRightArrow">
            <a:avLst>
              <a:gd name="adj1" fmla="val 50000"/>
              <a:gd name="adj2" fmla="val 798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9" y="2628719"/>
            <a:ext cx="3061828" cy="2091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://dic.academic.ru/pictures/wiki/files/66/BumblebeeMa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815" y="2595931"/>
            <a:ext cx="1943100" cy="183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868807"/>
            <a:ext cx="1512167" cy="1934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95689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1961" y="339725"/>
            <a:ext cx="5200078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dirty="0"/>
              <a:t>Источники радиоактивного излучения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9241" y="1758907"/>
            <a:ext cx="2078593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Естественные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5837753" y="1758907"/>
            <a:ext cx="2078593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Искусственные</a:t>
            </a:r>
            <a:endParaRPr lang="ru-RU" sz="2000" dirty="0"/>
          </a:p>
        </p:txBody>
      </p:sp>
      <p:sp>
        <p:nvSpPr>
          <p:cNvPr id="5" name="Штриховая стрелка вправо 4"/>
          <p:cNvSpPr/>
          <p:nvPr/>
        </p:nvSpPr>
        <p:spPr>
          <a:xfrm rot="13516043" flipH="1">
            <a:off x="5261976" y="1034885"/>
            <a:ext cx="941817" cy="510665"/>
          </a:xfrm>
          <a:prstGeom prst="stripedRightArrow">
            <a:avLst>
              <a:gd name="adj1" fmla="val 50000"/>
              <a:gd name="adj2" fmla="val 798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Штриховая стрелка вправо 5"/>
          <p:cNvSpPr/>
          <p:nvPr/>
        </p:nvSpPr>
        <p:spPr>
          <a:xfrm rot="8083957">
            <a:off x="2511944" y="1060292"/>
            <a:ext cx="941817" cy="510665"/>
          </a:xfrm>
          <a:prstGeom prst="stripedRightArrow">
            <a:avLst>
              <a:gd name="adj1" fmla="val 50000"/>
              <a:gd name="adj2" fmla="val 798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Штриховая стрелка вправо 6"/>
          <p:cNvSpPr/>
          <p:nvPr/>
        </p:nvSpPr>
        <p:spPr>
          <a:xfrm rot="13516043" flipH="1">
            <a:off x="3174686" y="2392513"/>
            <a:ext cx="941817" cy="510665"/>
          </a:xfrm>
          <a:prstGeom prst="stripedRightArrow">
            <a:avLst>
              <a:gd name="adj1" fmla="val 50000"/>
              <a:gd name="adj2" fmla="val 798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Штриховая стрелка вправо 7"/>
          <p:cNvSpPr/>
          <p:nvPr/>
        </p:nvSpPr>
        <p:spPr>
          <a:xfrm rot="8083957">
            <a:off x="424654" y="2417920"/>
            <a:ext cx="941817" cy="510665"/>
          </a:xfrm>
          <a:prstGeom prst="stripedRightArrow">
            <a:avLst>
              <a:gd name="adj1" fmla="val 50000"/>
              <a:gd name="adj2" fmla="val 798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Штриховая стрелка вправо 8"/>
          <p:cNvSpPr/>
          <p:nvPr/>
        </p:nvSpPr>
        <p:spPr>
          <a:xfrm rot="5941121">
            <a:off x="1256085" y="2572487"/>
            <a:ext cx="1134138" cy="510665"/>
          </a:xfrm>
          <a:prstGeom prst="stripedRightArrow">
            <a:avLst>
              <a:gd name="adj1" fmla="val 50000"/>
              <a:gd name="adj2" fmla="val 798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Штриховая стрелка вправо 9"/>
          <p:cNvSpPr/>
          <p:nvPr/>
        </p:nvSpPr>
        <p:spPr>
          <a:xfrm rot="15613655" flipH="1">
            <a:off x="2194277" y="2584179"/>
            <a:ext cx="1179931" cy="510665"/>
          </a:xfrm>
          <a:prstGeom prst="stripedRightArrow">
            <a:avLst>
              <a:gd name="adj1" fmla="val 50000"/>
              <a:gd name="adj2" fmla="val 798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14339" y="3055105"/>
            <a:ext cx="1118762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Долгожи-вущие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818249" y="3046515"/>
            <a:ext cx="1118762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Короткоживущие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229241" y="3536774"/>
            <a:ext cx="1329510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Долгожи-вущие</a:t>
            </a:r>
            <a:r>
              <a:rPr lang="ru-RU" dirty="0" smtClean="0"/>
              <a:t> одиночные</a:t>
            </a:r>
          </a:p>
          <a:p>
            <a:pPr algn="ctr"/>
            <a:endParaRPr lang="ru-RU" sz="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558751" y="3535572"/>
                <a:ext cx="1259498" cy="95898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endParaRPr lang="ru-RU" sz="1000" dirty="0" smtClean="0"/>
              </a:p>
              <a:p>
                <a:pPr algn="ctr"/>
                <a:r>
                  <a:rPr lang="ru-RU" dirty="0" smtClean="0"/>
                  <a:t>Углерод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i="1" smtClean="0"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ru-RU" b="0" i="1" smtClean="0">
                              <a:latin typeface="Cambria Math"/>
                            </a:rPr>
                            <m:t>6</m:t>
                          </m:r>
                        </m:sub>
                        <m:sup>
                          <m:r>
                            <a:rPr lang="ru-RU" b="0" i="1" smtClean="0">
                              <a:latin typeface="Cambria Math"/>
                            </a:rPr>
                            <m:t>14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𝐶</m:t>
                          </m:r>
                        </m:e>
                      </m:sPre>
                    </m:oMath>
                  </m:oMathPara>
                </a14:m>
                <a:endParaRPr lang="ru-RU" dirty="0" smtClean="0"/>
              </a:p>
              <a:p>
                <a:pPr algn="ctr"/>
                <a:endParaRPr lang="ru-RU" sz="95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8751" y="3535572"/>
                <a:ext cx="1259498" cy="95898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499743"/>
            <a:ext cx="3744094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039" y="3097820"/>
            <a:ext cx="465348" cy="5609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252" y="3369680"/>
            <a:ext cx="575650" cy="57565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575" y="2897023"/>
            <a:ext cx="761697" cy="76169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183" y="3268365"/>
            <a:ext cx="853014" cy="5344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387" y="2758690"/>
            <a:ext cx="433798" cy="57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321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6618"/>
          </a:xfrm>
          <a:prstGeom prst="rect">
            <a:avLst/>
          </a:prstGeom>
        </p:spPr>
      </p:pic>
      <p:sp>
        <p:nvSpPr>
          <p:cNvPr id="4" name="Полилиния 3"/>
          <p:cNvSpPr/>
          <p:nvPr/>
        </p:nvSpPr>
        <p:spPr>
          <a:xfrm>
            <a:off x="6781800" y="2847975"/>
            <a:ext cx="1847850" cy="698444"/>
          </a:xfrm>
          <a:custGeom>
            <a:avLst/>
            <a:gdLst>
              <a:gd name="connsiteX0" fmla="*/ 0 w 1533525"/>
              <a:gd name="connsiteY0" fmla="*/ 390525 h 708645"/>
              <a:gd name="connsiteX1" fmla="*/ 828675 w 1533525"/>
              <a:gd name="connsiteY1" fmla="*/ 695325 h 708645"/>
              <a:gd name="connsiteX2" fmla="*/ 1533525 w 1533525"/>
              <a:gd name="connsiteY2" fmla="*/ 0 h 708645"/>
              <a:gd name="connsiteX0" fmla="*/ 0 w 1847850"/>
              <a:gd name="connsiteY0" fmla="*/ 228600 h 698444"/>
              <a:gd name="connsiteX1" fmla="*/ 1143000 w 1847850"/>
              <a:gd name="connsiteY1" fmla="*/ 695325 h 698444"/>
              <a:gd name="connsiteX2" fmla="*/ 1847850 w 1847850"/>
              <a:gd name="connsiteY2" fmla="*/ 0 h 69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7850" h="698444">
                <a:moveTo>
                  <a:pt x="0" y="228600"/>
                </a:moveTo>
                <a:cubicBezTo>
                  <a:pt x="286544" y="413543"/>
                  <a:pt x="835025" y="733425"/>
                  <a:pt x="1143000" y="695325"/>
                </a:cubicBezTo>
                <a:cubicBezTo>
                  <a:pt x="1450975" y="657225"/>
                  <a:pt x="1623218" y="315119"/>
                  <a:pt x="1847850" y="0"/>
                </a:cubicBezTo>
              </a:path>
            </a:pathLst>
          </a:custGeom>
          <a:ln w="3810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6943725" y="1178579"/>
            <a:ext cx="1743075" cy="850246"/>
          </a:xfrm>
          <a:custGeom>
            <a:avLst/>
            <a:gdLst>
              <a:gd name="connsiteX0" fmla="*/ 0 w 1743075"/>
              <a:gd name="connsiteY0" fmla="*/ 88246 h 850246"/>
              <a:gd name="connsiteX1" fmla="*/ 904875 w 1743075"/>
              <a:gd name="connsiteY1" fmla="*/ 69196 h 850246"/>
              <a:gd name="connsiteX2" fmla="*/ 1743075 w 1743075"/>
              <a:gd name="connsiteY2" fmla="*/ 850246 h 85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3075" h="850246">
                <a:moveTo>
                  <a:pt x="0" y="88246"/>
                </a:moveTo>
                <a:cubicBezTo>
                  <a:pt x="307181" y="15221"/>
                  <a:pt x="614363" y="-57804"/>
                  <a:pt x="904875" y="69196"/>
                </a:cubicBezTo>
                <a:cubicBezTo>
                  <a:pt x="1195388" y="196196"/>
                  <a:pt x="1469231" y="523221"/>
                  <a:pt x="1743075" y="850246"/>
                </a:cubicBezTo>
              </a:path>
            </a:pathLst>
          </a:custGeom>
          <a:ln w="3810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3785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5143500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 flipH="1">
            <a:off x="6444208" y="483518"/>
            <a:ext cx="1" cy="2088232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 rot="5400000">
            <a:off x="6113348" y="1294294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12 000 м</a:t>
            </a: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188340" y="1131590"/>
            <a:ext cx="1" cy="1440161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5400000">
            <a:off x="3939287" y="1667004"/>
            <a:ext cx="91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4 000 м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1980034" y="1131590"/>
            <a:ext cx="223160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0" name="Picture 2" descr="http://www.boeing.ru/BoeingRussia/media/BoeingRussia/Products%20and%20Services/Boeing%20Business%20Jets/header-BBJ-overview.png?width=960&amp;height=213&amp;ext=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9" t="23709" r="37639" b="8686"/>
          <a:stretch/>
        </p:blipFill>
        <p:spPr bwMode="auto">
          <a:xfrm>
            <a:off x="6010819" y="135128"/>
            <a:ext cx="1236108" cy="40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268538" y="4299190"/>
                <a:ext cx="1986826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𝐸</m:t>
                      </m:r>
                      <m:r>
                        <a:rPr lang="en-US" sz="20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=0,03 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мкЗв</m:t>
                          </m:r>
                        </m:num>
                        <m:den>
                          <m:r>
                            <a:rPr lang="ru-RU" sz="20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ч</m:t>
                          </m:r>
                        </m:den>
                      </m:f>
                    </m:oMath>
                  </m:oMathPara>
                </a14:m>
                <a:endParaRPr lang="ru-RU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8538" y="4299190"/>
                <a:ext cx="1986826" cy="66851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2179366" y="493569"/>
                <a:ext cx="1832938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𝐸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=0,2 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мкЗв</m:t>
                          </m:r>
                        </m:num>
                        <m:den>
                          <m:r>
                            <a:rPr lang="ru-RU" sz="2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ч</m:t>
                          </m:r>
                        </m:den>
                      </m:f>
                    </m:oMath>
                  </m:oMathPara>
                </a14:m>
                <a:endParaRPr lang="ru-RU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9366" y="493569"/>
                <a:ext cx="1832938" cy="66851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001648" y="337840"/>
                <a:ext cx="1832938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𝐸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=0,5 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мкЗв</m:t>
                          </m:r>
                        </m:num>
                        <m:den>
                          <m:r>
                            <a:rPr lang="ru-RU" sz="2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ч</m:t>
                          </m:r>
                        </m:den>
                      </m:f>
                    </m:oMath>
                  </m:oMathPara>
                </a14:m>
                <a:endParaRPr lang="ru-RU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648" y="337840"/>
                <a:ext cx="1832938" cy="66851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92312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33" grpId="0"/>
      <p:bldP spid="35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2362" y="339725"/>
            <a:ext cx="38877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Средняя </a:t>
            </a:r>
            <a:r>
              <a:rPr lang="ru-RU" dirty="0"/>
              <a:t>мощность дозы облучения </a:t>
            </a:r>
            <a:r>
              <a:rPr lang="ru-RU" dirty="0" smtClean="0"/>
              <a:t>по миру колеблется </a:t>
            </a:r>
            <a:r>
              <a:rPr lang="ru-RU" dirty="0"/>
              <a:t>в среднем от 0,3 до 0,6 </a:t>
            </a:r>
            <a:r>
              <a:rPr lang="ru-RU" dirty="0" err="1" smtClean="0"/>
              <a:t>мЗв</a:t>
            </a:r>
            <a:r>
              <a:rPr lang="ru-RU" dirty="0" smtClean="0"/>
              <a:t>/год.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7" t="21165" r="35354" b="11918"/>
          <a:stretch/>
        </p:blipFill>
        <p:spPr>
          <a:xfrm>
            <a:off x="206352" y="123478"/>
            <a:ext cx="2493440" cy="25116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" t="2155" b="13611"/>
          <a:stretch/>
        </p:blipFill>
        <p:spPr>
          <a:xfrm>
            <a:off x="584598" y="2585219"/>
            <a:ext cx="3600400" cy="222394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0099687">
            <a:off x="401797" y="1036628"/>
            <a:ext cx="1767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250 </a:t>
            </a:r>
            <a:r>
              <a:rPr lang="ru-RU" sz="2400" dirty="0" err="1" smtClean="0">
                <a:solidFill>
                  <a:srgbClr val="FF0000"/>
                </a:solidFill>
              </a:rPr>
              <a:t>мЗв</a:t>
            </a:r>
            <a:r>
              <a:rPr lang="ru-RU" sz="2400" dirty="0" smtClean="0">
                <a:solidFill>
                  <a:srgbClr val="FF0000"/>
                </a:solidFill>
              </a:rPr>
              <a:t>/год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20719910">
            <a:off x="1649319" y="3364087"/>
            <a:ext cx="1767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175 </a:t>
            </a:r>
            <a:r>
              <a:rPr lang="ru-RU" sz="2400" dirty="0" err="1" smtClean="0">
                <a:solidFill>
                  <a:srgbClr val="FF0000"/>
                </a:solidFill>
              </a:rPr>
              <a:t>мЗв</a:t>
            </a:r>
            <a:r>
              <a:rPr lang="ru-RU" sz="2400" dirty="0" smtClean="0">
                <a:solidFill>
                  <a:srgbClr val="FF0000"/>
                </a:solidFill>
              </a:rPr>
              <a:t>/год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688" y="1871680"/>
            <a:ext cx="2130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12 000 жителей</a:t>
            </a:r>
          </a:p>
          <a:p>
            <a:pPr algn="ctr"/>
            <a:r>
              <a:rPr lang="ru-RU" dirty="0" smtClean="0"/>
              <a:t>30 000 отдыхающих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73924">
            <a:off x="5165722" y="870326"/>
            <a:ext cx="3358484" cy="406186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 rot="20555009">
            <a:off x="5666855" y="2087646"/>
            <a:ext cx="1767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200 </a:t>
            </a:r>
            <a:r>
              <a:rPr lang="ru-RU" sz="2400" dirty="0" err="1" smtClean="0">
                <a:solidFill>
                  <a:srgbClr val="FF0000"/>
                </a:solidFill>
              </a:rPr>
              <a:t>мЗв</a:t>
            </a:r>
            <a:r>
              <a:rPr lang="ru-RU" sz="2400" dirty="0" smtClean="0">
                <a:solidFill>
                  <a:srgbClr val="FF0000"/>
                </a:solidFill>
              </a:rPr>
              <a:t>/год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8502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1" grpId="0"/>
      <p:bldP spid="6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849" y="139670"/>
            <a:ext cx="8496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Зоны повышенной радиоактивности на территории Российской Федерации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75" y="539779"/>
            <a:ext cx="8496299" cy="44439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31" y="539778"/>
            <a:ext cx="8496299" cy="444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778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2371" y="263228"/>
            <a:ext cx="4779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Пути проникновения радона в дом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13304" y="1851670"/>
            <a:ext cx="23068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Радон </a:t>
            </a:r>
            <a:r>
              <a:rPr lang="ru-RU" dirty="0"/>
              <a:t>трудно </a:t>
            </a:r>
            <a:r>
              <a:rPr lang="ru-RU" dirty="0" err="1" smtClean="0"/>
              <a:t>иден-тифицировать</a:t>
            </a:r>
            <a:r>
              <a:rPr lang="ru-RU" dirty="0" smtClean="0"/>
              <a:t> </a:t>
            </a:r>
            <a:r>
              <a:rPr lang="ru-RU" dirty="0"/>
              <a:t>без </a:t>
            </a:r>
            <a:r>
              <a:rPr lang="ru-RU" dirty="0" err="1" smtClean="0"/>
              <a:t>ис</a:t>
            </a:r>
            <a:r>
              <a:rPr lang="ru-RU" dirty="0" smtClean="0"/>
              <a:t>-пользования </a:t>
            </a:r>
            <a:r>
              <a:rPr lang="ru-RU" dirty="0" err="1" smtClean="0"/>
              <a:t>специ-альных</a:t>
            </a:r>
            <a:r>
              <a:rPr lang="ru-RU" dirty="0" smtClean="0"/>
              <a:t> </a:t>
            </a:r>
            <a:r>
              <a:rPr lang="ru-RU" dirty="0"/>
              <a:t>приборов, так как он не имеет цвета или запаха.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372200" y="880754"/>
                <a:ext cx="2426196" cy="3948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радон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=7,5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воздуха</m:t>
                          </m:r>
                        </m:sub>
                      </m:sSub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880754"/>
                <a:ext cx="2426196" cy="394852"/>
              </a:xfrm>
              <a:prstGeom prst="rect">
                <a:avLst/>
              </a:prstGeom>
              <a:blipFill rotWithShape="1">
                <a:blip r:embed="rId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513305" y="1366533"/>
                <a:ext cx="2143985" cy="394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радона</m:t>
                          </m:r>
                        </m:sub>
                      </m:sSub>
                      <m:r>
                        <a:rPr lang="ru-RU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=3,823 сут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3305" y="1366533"/>
                <a:ext cx="2143985" cy="394210"/>
              </a:xfrm>
              <a:prstGeom prst="rect">
                <a:avLst/>
              </a:prstGeom>
              <a:blipFill rotWithShape="1">
                <a:blip r:embed="rId4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4" name="Picture 6" descr="http://s17.rimg.info/466c5bf6604ffa807ff4c4f0ccc92344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9165" y="3643846"/>
            <a:ext cx="4762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068.radikal.ru/1112/70/3fcd41c23a49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496" y="3671255"/>
            <a:ext cx="497955" cy="73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s004.radikal.ru/i206/1112/b9/c6d15394f66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169" y="3586059"/>
            <a:ext cx="758788" cy="75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71549"/>
            <a:ext cx="6261785" cy="438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223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849" r="33849"/>
          <a:stretch/>
        </p:blipFill>
        <p:spPr>
          <a:xfrm>
            <a:off x="0" y="1"/>
            <a:ext cx="9144000" cy="53146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13116" y="32306"/>
            <a:ext cx="5746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Искусственные источники радиации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" y="715413"/>
            <a:ext cx="2623827" cy="26238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663" y="1465208"/>
            <a:ext cx="2935865" cy="18393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4823" y="2038612"/>
            <a:ext cx="2219856" cy="2219856"/>
          </a:xfrm>
          <a:prstGeom prst="rect">
            <a:avLst/>
          </a:prstGeom>
        </p:spPr>
      </p:pic>
      <p:sp>
        <p:nvSpPr>
          <p:cNvPr id="10" name="Пятно 2 9"/>
          <p:cNvSpPr/>
          <p:nvPr/>
        </p:nvSpPr>
        <p:spPr>
          <a:xfrm>
            <a:off x="478410" y="1877927"/>
            <a:ext cx="627550" cy="524178"/>
          </a:xfrm>
          <a:prstGeom prst="irregularSeal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007" y="1736644"/>
            <a:ext cx="2813261" cy="36280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931" y="2321711"/>
            <a:ext cx="1129412" cy="1149408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38369" y="1572485"/>
            <a:ext cx="1728192" cy="909682"/>
            <a:chOff x="849020" y="923655"/>
            <a:chExt cx="1728192" cy="909682"/>
          </a:xfrm>
        </p:grpSpPr>
        <p:sp>
          <p:nvSpPr>
            <p:cNvPr id="11" name="Облако 10"/>
            <p:cNvSpPr/>
            <p:nvPr/>
          </p:nvSpPr>
          <p:spPr>
            <a:xfrm>
              <a:off x="849020" y="923655"/>
              <a:ext cx="1728192" cy="909682"/>
            </a:xfrm>
            <a:prstGeom prst="cloud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6" name="Picture 2" descr="http://abali.ru/wp-content/uploads/2010/12/znak-radiaciya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3" y="1047094"/>
              <a:ext cx="288826" cy="253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://abali.ru/wp-content/uploads/2010/12/znak-radiaciya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1888" y="1448182"/>
              <a:ext cx="288826" cy="253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abali.ru/wp-content/uploads/2010/12/znak-radiaciya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046" y="1378496"/>
              <a:ext cx="288826" cy="253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abali.ru/wp-content/uploads/2010/12/znak-radiaciya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746" y="1045847"/>
              <a:ext cx="288826" cy="253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0" name="Picture 6" descr="http://valentina-panina.ru/usr/fckeditor/0_97acd_e5d19def_L11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179" y="1597355"/>
            <a:ext cx="2772059" cy="219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42" y="1597355"/>
            <a:ext cx="1770189" cy="2349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376261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96296E-6 L 1.44584 2.96296E-6 " pathEditMode="relative" rAng="0" ptsTypes="AA">
                                      <p:cBhvr>
                                        <p:cTn id="23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92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052 4.19753E-6 L -0.00104 -0.19044 L 0.22188 -0.24414 L 0.3684 -0.16574 L 0.51111 -0.10772 L 0.73212 -0.10371 " pathEditMode="relative" rAng="0" ptsTypes="AAAAAA">
                                      <p:cBhvr>
                                        <p:cTn id="3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7" y="-1222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11111E-6 L 0.0158 -0.17901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89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4241" y="156728"/>
            <a:ext cx="6575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Использование энергии атома человеком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4" b="8305"/>
          <a:stretch/>
        </p:blipFill>
        <p:spPr>
          <a:xfrm>
            <a:off x="2723430" y="874787"/>
            <a:ext cx="3384376" cy="3604048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301799" y="843557"/>
            <a:ext cx="2409824" cy="3599855"/>
            <a:chOff x="301799" y="843558"/>
            <a:chExt cx="1830195" cy="2205998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799" y="843558"/>
              <a:ext cx="1830195" cy="2205998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154" y="1140739"/>
              <a:ext cx="803483" cy="8058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78" name="Picture 6" descr="http://t1.gstatic.com/images?q=tbn:ANd9GcRUSyEv7EoO4rPOvYgG7fyhRbJ9m78eEXTfyjy4RJsYCmbv6G1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6" t="20373" r="6434" b="11935"/>
          <a:stretch/>
        </p:blipFill>
        <p:spPr bwMode="auto">
          <a:xfrm>
            <a:off x="6245446" y="3003798"/>
            <a:ext cx="2657475" cy="153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qwrt.ru/images/2013/12/10/%D1%8F%D0%B4%D0%B5%D1%80%D0%BD%D1%8B%D0%B9-%D0%B3%D1%80%D0%B8%D0%B1-77323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120" y="666092"/>
            <a:ext cx="2270125" cy="224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 rot="20318028">
            <a:off x="258361" y="3407630"/>
            <a:ext cx="2469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Рентгеновский аппарат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6388696" y="3382780"/>
            <a:ext cx="1016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Атомная</a:t>
            </a:r>
          </a:p>
          <a:p>
            <a:r>
              <a:rPr lang="ru-RU" dirty="0" smtClean="0"/>
              <a:t>бомба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039164" y="1975377"/>
                <a:ext cx="1306127" cy="2845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12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1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40</m:t>
                          </m:r>
                        </m:sub>
                        <m:sup>
                          <m:r>
                            <a:rPr lang="en-US" sz="1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95</m:t>
                          </m:r>
                        </m:sup>
                        <m:e>
                          <m:r>
                            <a:rPr lang="en-US" sz="1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𝑍𝑟</m:t>
                          </m:r>
                        </m:e>
                      </m:sPre>
                      <m:r>
                        <a:rPr lang="ru-RU" sz="1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,</m:t>
                      </m:r>
                      <m:r>
                        <a:rPr lang="en-US" sz="1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𝑇</m:t>
                      </m:r>
                      <m:r>
                        <a:rPr lang="en-US" sz="1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=65 сут</m:t>
                      </m:r>
                    </m:oMath>
                  </m:oMathPara>
                </a14:m>
                <a:endParaRPr lang="ru-RU" sz="1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9164" y="1975377"/>
                <a:ext cx="1306127" cy="28450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999218" y="2232101"/>
                <a:ext cx="1386020" cy="2842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12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1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55</m:t>
                          </m:r>
                        </m:sub>
                        <m:sup>
                          <m:r>
                            <a:rPr lang="en-US" sz="1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137</m:t>
                          </m:r>
                        </m:sup>
                        <m:e>
                          <m:r>
                            <a:rPr lang="en-US" sz="1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𝐶𝑠</m:t>
                          </m:r>
                        </m:e>
                      </m:sPre>
                      <m:r>
                        <a:rPr lang="ru-RU" sz="1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,</m:t>
                      </m:r>
                      <m:r>
                        <a:rPr lang="en-US" sz="1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𝑇</m:t>
                      </m:r>
                      <m:r>
                        <a:rPr lang="en-US" sz="1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=30 лет</m:t>
                      </m:r>
                    </m:oMath>
                  </m:oMathPara>
                </a14:m>
                <a:endParaRPr lang="ru-RU" sz="1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9218" y="2232101"/>
                <a:ext cx="1386020" cy="28424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794917" y="1978262"/>
                <a:ext cx="1314141" cy="282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12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ru-RU" sz="1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38</m:t>
                          </m:r>
                        </m:sub>
                        <m:sup>
                          <m:r>
                            <a:rPr lang="ru-RU" sz="1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90</m:t>
                          </m:r>
                        </m:sup>
                        <m:e>
                          <m:r>
                            <a:rPr lang="en-US" sz="1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𝑆𝑟</m:t>
                          </m:r>
                        </m:e>
                      </m:sPre>
                      <m:r>
                        <a:rPr lang="ru-RU" sz="1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,</m:t>
                      </m:r>
                      <m:r>
                        <a:rPr lang="en-US" sz="1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𝑇</m:t>
                      </m:r>
                      <m:r>
                        <a:rPr lang="en-US" sz="1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=30 лет</m:t>
                      </m:r>
                    </m:oMath>
                  </m:oMathPara>
                </a14:m>
                <a:endParaRPr lang="ru-RU" sz="1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4917" y="1978262"/>
                <a:ext cx="1314141" cy="28200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740351" y="2244548"/>
                <a:ext cx="1423274" cy="280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ru-RU" sz="12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sz="1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6</m:t>
                          </m:r>
                        </m:sub>
                        <m:sup>
                          <m:r>
                            <a:rPr lang="en-US" sz="1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14</m:t>
                          </m:r>
                        </m:sup>
                        <m:e>
                          <m:r>
                            <a:rPr lang="en-US" sz="1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𝐶</m:t>
                          </m:r>
                        </m:e>
                      </m:sPre>
                      <m:r>
                        <a:rPr lang="ru-RU" sz="1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,</m:t>
                      </m:r>
                      <m:r>
                        <a:rPr lang="en-US" sz="1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𝑇</m:t>
                      </m:r>
                      <m:r>
                        <a:rPr lang="en-US" sz="1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=5730 лет</m:t>
                      </m:r>
                    </m:oMath>
                  </m:oMathPara>
                </a14:m>
                <a:endParaRPr lang="ru-RU" sz="1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351" y="2244548"/>
                <a:ext cx="1423274" cy="280333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44769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850" y="195486"/>
            <a:ext cx="8496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Искусственные источники </a:t>
            </a:r>
            <a:r>
              <a:rPr lang="ru-RU" sz="2400" dirty="0">
                <a:solidFill>
                  <a:srgbClr val="C00000"/>
                </a:solidFill>
              </a:rPr>
              <a:t>радиационного </a:t>
            </a:r>
            <a:r>
              <a:rPr lang="ru-RU" sz="2400" dirty="0" smtClean="0">
                <a:solidFill>
                  <a:srgbClr val="C00000"/>
                </a:solidFill>
              </a:rPr>
              <a:t>загрязнения,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с </a:t>
            </a:r>
            <a:r>
              <a:rPr lang="ru-RU" sz="2400" dirty="0">
                <a:solidFill>
                  <a:srgbClr val="C00000"/>
                </a:solidFill>
              </a:rPr>
              <a:t>которыми </a:t>
            </a:r>
            <a:r>
              <a:rPr lang="ru-RU" sz="2400" dirty="0" smtClean="0">
                <a:solidFill>
                  <a:srgbClr val="C00000"/>
                </a:solidFill>
              </a:rPr>
              <a:t>человек сталкивается </a:t>
            </a:r>
            <a:r>
              <a:rPr lang="ru-RU" sz="2400" dirty="0">
                <a:solidFill>
                  <a:srgbClr val="C00000"/>
                </a:solidFill>
              </a:rPr>
              <a:t>повседневно</a:t>
            </a:r>
          </a:p>
        </p:txBody>
      </p:sp>
      <p:sp>
        <p:nvSpPr>
          <p:cNvPr id="6" name="Штриховая стрелка вправо 5"/>
          <p:cNvSpPr/>
          <p:nvPr/>
        </p:nvSpPr>
        <p:spPr>
          <a:xfrm rot="6890530">
            <a:off x="1709356" y="1304723"/>
            <a:ext cx="907827" cy="461038"/>
          </a:xfrm>
          <a:prstGeom prst="stripedRightArrow">
            <a:avLst>
              <a:gd name="adj1" fmla="val 50000"/>
              <a:gd name="adj2" fmla="val 10207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825245" y="1904829"/>
            <a:ext cx="17379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/>
              <a:t>Строительные</a:t>
            </a:r>
          </a:p>
          <a:p>
            <a:pPr algn="ctr"/>
            <a:r>
              <a:rPr lang="ru-RU" sz="2000" dirty="0" smtClean="0"/>
              <a:t>материалы</a:t>
            </a:r>
            <a:endParaRPr lang="ru-RU" sz="20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883898" y="3796891"/>
            <a:ext cx="1767045" cy="1033039"/>
            <a:chOff x="258667" y="2571750"/>
            <a:chExt cx="1273876" cy="1223591"/>
          </a:xfrm>
        </p:grpSpPr>
        <p:pic>
          <p:nvPicPr>
            <p:cNvPr id="4100" name="Picture 4" descr="http://ssb.by/pictures/product_type/main/99671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69" t="6219" r="12116" b="13508"/>
            <a:stretch/>
          </p:blipFill>
          <p:spPr bwMode="auto">
            <a:xfrm>
              <a:off x="258667" y="2571750"/>
              <a:ext cx="1273876" cy="12235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323850" y="2814213"/>
              <a:ext cx="7550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chemeClr val="tx2">
                      <a:lumMod val="50000"/>
                    </a:schemeClr>
                  </a:solidFill>
                </a:rPr>
                <a:t>бетон</a:t>
              </a:r>
              <a:endParaRPr lang="ru-RU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921864" y="2716044"/>
            <a:ext cx="1277322" cy="1077327"/>
            <a:chOff x="2625958" y="2598708"/>
            <a:chExt cx="1427177" cy="1196633"/>
          </a:xfrm>
        </p:grpSpPr>
        <p:pic>
          <p:nvPicPr>
            <p:cNvPr id="4098" name="Picture 2" descr="http://www.stroyka74.ru/images/uploads/pics/image00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5958" y="2598708"/>
              <a:ext cx="1427177" cy="11966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2823115" y="2715766"/>
              <a:ext cx="782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chemeClr val="tx2">
                      <a:lumMod val="50000"/>
                    </a:schemeClr>
                  </a:solidFill>
                </a:rPr>
                <a:t>пемза</a:t>
              </a:r>
              <a:endParaRPr lang="ru-RU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31916" y="2710018"/>
            <a:ext cx="1618280" cy="1155362"/>
            <a:chOff x="1204134" y="3704431"/>
            <a:chExt cx="1996521" cy="1333501"/>
          </a:xfrm>
        </p:grpSpPr>
        <p:pic>
          <p:nvPicPr>
            <p:cNvPr id="4102" name="Picture 6" descr="http://www.granit-st.ru/images/bruschatka-catalog1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34" r="5023"/>
            <a:stretch/>
          </p:blipFill>
          <p:spPr bwMode="auto">
            <a:xfrm>
              <a:off x="1204134" y="3704431"/>
              <a:ext cx="1996521" cy="1333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 rot="436534">
              <a:off x="1462562" y="3739239"/>
              <a:ext cx="8354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chemeClr val="tx2">
                      <a:lumMod val="50000"/>
                    </a:schemeClr>
                  </a:solidFill>
                </a:rPr>
                <a:t>гранит</a:t>
              </a:r>
              <a:endParaRPr lang="ru-RU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17" name="Штриховая стрелка вправо 16"/>
          <p:cNvSpPr/>
          <p:nvPr/>
        </p:nvSpPr>
        <p:spPr>
          <a:xfrm rot="5400000">
            <a:off x="3977020" y="1390944"/>
            <a:ext cx="1189958" cy="461038"/>
          </a:xfrm>
          <a:prstGeom prst="stripedRightArrow">
            <a:avLst>
              <a:gd name="adj1" fmla="val 50000"/>
              <a:gd name="adj2" fmla="val 10207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491716" y="2192287"/>
            <a:ext cx="21878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/>
              <a:t>Сжигание топлива</a:t>
            </a:r>
          </a:p>
          <a:p>
            <a:pPr algn="ctr"/>
            <a:r>
              <a:rPr lang="ru-RU" sz="2000" dirty="0" smtClean="0"/>
              <a:t>на ТЭЦ</a:t>
            </a:r>
            <a:endParaRPr lang="ru-RU" sz="2000" dirty="0"/>
          </a:p>
        </p:txBody>
      </p:sp>
      <p:grpSp>
        <p:nvGrpSpPr>
          <p:cNvPr id="20" name="Группа 19"/>
          <p:cNvGrpSpPr/>
          <p:nvPr/>
        </p:nvGrpSpPr>
        <p:grpSpPr>
          <a:xfrm>
            <a:off x="3514958" y="2846184"/>
            <a:ext cx="2024541" cy="1814565"/>
            <a:chOff x="5220072" y="1203598"/>
            <a:chExt cx="3276600" cy="3107477"/>
          </a:xfrm>
        </p:grpSpPr>
        <p:pic>
          <p:nvPicPr>
            <p:cNvPr id="21" name="Picture 2" descr="http://bioresurse.ru/images/ugol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0072" y="2234625"/>
              <a:ext cx="3276600" cy="2076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 descr="http://animashki.kak2z.org/pic/31/animashki-ogon-118.gif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6264" y="1203598"/>
              <a:ext cx="1944216" cy="19997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Прямоугольник 13"/>
          <p:cNvSpPr/>
          <p:nvPr/>
        </p:nvSpPr>
        <p:spPr>
          <a:xfrm>
            <a:off x="6084593" y="1902000"/>
            <a:ext cx="27355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 smtClean="0"/>
              <a:t>Общеупотребительные</a:t>
            </a:r>
          </a:p>
          <a:p>
            <a:pPr algn="ctr"/>
            <a:r>
              <a:rPr lang="ru-RU" sz="2000" dirty="0" smtClean="0"/>
              <a:t>предметы</a:t>
            </a:r>
            <a:endParaRPr lang="ru-RU" sz="2000" dirty="0"/>
          </a:p>
        </p:txBody>
      </p:sp>
      <p:sp>
        <p:nvSpPr>
          <p:cNvPr id="24" name="Штриховая стрелка вправо 23"/>
          <p:cNvSpPr/>
          <p:nvPr/>
        </p:nvSpPr>
        <p:spPr>
          <a:xfrm rot="14709470" flipH="1">
            <a:off x="6538962" y="1304722"/>
            <a:ext cx="907827" cy="461038"/>
          </a:xfrm>
          <a:prstGeom prst="stripedRightArrow">
            <a:avLst>
              <a:gd name="adj1" fmla="val 50000"/>
              <a:gd name="adj2" fmla="val 10207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4" name="Picture 8" descr="http://shoptesla.ru/images/product/s/501b5e66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4" b="12911"/>
          <a:stretch/>
        </p:blipFill>
        <p:spPr bwMode="auto">
          <a:xfrm>
            <a:off x="7212305" y="2601376"/>
            <a:ext cx="1587603" cy="11453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static-hetzner.mediasaturnrussia.ru/bunny/public/images/1226666/0/850x700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54" y="2583329"/>
            <a:ext cx="1412721" cy="116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cezar.ua/local/goodimg/digisight_N750_770_(01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888" y="3734063"/>
            <a:ext cx="1468833" cy="80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трелка вправо 14"/>
          <p:cNvSpPr/>
          <p:nvPr/>
        </p:nvSpPr>
        <p:spPr>
          <a:xfrm>
            <a:off x="6877050" y="2900173"/>
            <a:ext cx="946717" cy="582037"/>
          </a:xfrm>
          <a:prstGeom prst="rightArrow">
            <a:avLst>
              <a:gd name="adj1" fmla="val 50000"/>
              <a:gd name="adj2" fmla="val 10639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350408" y="2931541"/>
            <a:ext cx="1711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2000 </a:t>
            </a:r>
            <a:r>
              <a:rPr lang="ru-RU" dirty="0" err="1" smtClean="0"/>
              <a:t>чел.Зв</a:t>
            </a:r>
            <a:r>
              <a:rPr lang="ru-RU" dirty="0" smtClean="0"/>
              <a:t>/год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6033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17" grpId="0" animBg="1"/>
      <p:bldP spid="18" grpId="0"/>
      <p:bldP spid="14" grpId="0"/>
      <p:bldP spid="24" grpId="0" animBg="1"/>
      <p:bldP spid="15" grpId="0" animBg="1"/>
      <p:bldP spid="15" grpId="1" animBg="1"/>
      <p:bldP spid="16" grpId="0"/>
      <p:bldP spid="16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2608" y="339724"/>
            <a:ext cx="3511859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/>
              <a:t>Положительные факторы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радиоактивности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39091" y="339725"/>
            <a:ext cx="3434595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/>
              <a:t>Отрицательные факторы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радиоактивности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4" b="8305"/>
          <a:stretch/>
        </p:blipFill>
        <p:spPr>
          <a:xfrm>
            <a:off x="323850" y="1357908"/>
            <a:ext cx="1692690" cy="1726220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2555776" y="1385342"/>
            <a:ext cx="1396685" cy="1726220"/>
            <a:chOff x="301799" y="843558"/>
            <a:chExt cx="1830195" cy="2205998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799" y="843558"/>
              <a:ext cx="1830195" cy="2205998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154" y="1140739"/>
              <a:ext cx="803483" cy="8058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" name="Picture 12" descr="http://www.cezar.ua/local/goodimg/digisight_N750_770_(01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98084">
            <a:off x="2297748" y="3607422"/>
            <a:ext cx="1912741" cy="104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www.emagserwis.pl/ru/wp-content/uploads/2013/08/GAMMA-NATURA-e1377250489290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5" r="14138"/>
          <a:stretch/>
        </p:blipFill>
        <p:spPr bwMode="auto">
          <a:xfrm>
            <a:off x="574123" y="3250484"/>
            <a:ext cx="1263830" cy="1553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://t1.gstatic.com/images?q=tbn:ANd9GcRUSyEv7EoO4rPOvYgG7fyhRbJ9m78eEXTfyjy4RJsYCmbv6G1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6" t="20373" r="6434" b="11935"/>
          <a:stretch/>
        </p:blipFill>
        <p:spPr bwMode="auto">
          <a:xfrm>
            <a:off x="5793997" y="1310613"/>
            <a:ext cx="2124777" cy="1106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463" y="3166460"/>
            <a:ext cx="2019922" cy="1265482"/>
          </a:xfrm>
          <a:prstGeom prst="rect">
            <a:avLst/>
          </a:prstGeom>
        </p:spPr>
      </p:pic>
      <p:pic>
        <p:nvPicPr>
          <p:cNvPr id="5126" name="Picture 6" descr="http://belmk.narod.ru/konkurs2/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3" y="3198995"/>
            <a:ext cx="1800199" cy="117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baplpskov.ru/images/bapl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553" y="2287345"/>
            <a:ext cx="4041666" cy="82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1259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f10c79eb2216cfffd113076969ba9a5b79e3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</TotalTime>
  <Words>620</Words>
  <Application>Microsoft Office PowerPoint</Application>
  <PresentationFormat>Экран (16:9)</PresentationFormat>
  <Paragraphs>130</Paragraphs>
  <Slides>20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94</cp:revision>
  <dcterms:created xsi:type="dcterms:W3CDTF">2014-04-01T08:20:46Z</dcterms:created>
  <dcterms:modified xsi:type="dcterms:W3CDTF">2014-05-02T08:53:07Z</dcterms:modified>
</cp:coreProperties>
</file>